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0"/>
  </p:notesMasterIdLst>
  <p:sldIdLst>
    <p:sldId id="256" r:id="rId2"/>
    <p:sldId id="271" r:id="rId3"/>
    <p:sldId id="270" r:id="rId4"/>
    <p:sldId id="257" r:id="rId5"/>
    <p:sldId id="258" r:id="rId6"/>
    <p:sldId id="261" r:id="rId7"/>
    <p:sldId id="263" r:id="rId8"/>
    <p:sldId id="264" r:id="rId9"/>
    <p:sldId id="265" r:id="rId10"/>
    <p:sldId id="266" r:id="rId11"/>
    <p:sldId id="275" r:id="rId12"/>
    <p:sldId id="268" r:id="rId13"/>
    <p:sldId id="269" r:id="rId14"/>
    <p:sldId id="272" r:id="rId15"/>
    <p:sldId id="273" r:id="rId16"/>
    <p:sldId id="274" r:id="rId17"/>
    <p:sldId id="276" r:id="rId18"/>
    <p:sldId id="262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00"/>
    <a:srgbClr val="CC0000"/>
    <a:srgbClr val="006600"/>
    <a:srgbClr val="003300"/>
    <a:srgbClr val="071ACB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9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E1301-4057-40E5-9686-AC0A4611F9C1}" type="datetimeFigureOut">
              <a:rPr lang="pt-BR" smtClean="0"/>
              <a:pPr/>
              <a:t>17/09/2010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ADA525-0FC5-4725-BDAF-3ADDE7A7C2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DA525-0FC5-4725-BDAF-3ADDE7A7C294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BF4F-E6A2-468A-A6CD-A07A7D72C5A1}" type="datetimeFigureOut">
              <a:rPr lang="pt-BR" smtClean="0"/>
              <a:pPr/>
              <a:t>17/09/2010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99DF9-E011-4F7E-891B-B68F67CD765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BF4F-E6A2-468A-A6CD-A07A7D72C5A1}" type="datetimeFigureOut">
              <a:rPr lang="pt-BR" smtClean="0"/>
              <a:pPr/>
              <a:t>17/09/2010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99DF9-E011-4F7E-891B-B68F67CD765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BF4F-E6A2-468A-A6CD-A07A7D72C5A1}" type="datetimeFigureOut">
              <a:rPr lang="pt-BR" smtClean="0"/>
              <a:pPr/>
              <a:t>17/09/2010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99DF9-E011-4F7E-891B-B68F67CD765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BF4F-E6A2-468A-A6CD-A07A7D72C5A1}" type="datetimeFigureOut">
              <a:rPr lang="pt-BR" smtClean="0"/>
              <a:pPr/>
              <a:t>17/09/2010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99DF9-E011-4F7E-891B-B68F67CD765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BF4F-E6A2-468A-A6CD-A07A7D72C5A1}" type="datetimeFigureOut">
              <a:rPr lang="pt-BR" smtClean="0"/>
              <a:pPr/>
              <a:t>17/09/2010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99DF9-E011-4F7E-891B-B68F67CD765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BF4F-E6A2-468A-A6CD-A07A7D72C5A1}" type="datetimeFigureOut">
              <a:rPr lang="pt-BR" smtClean="0"/>
              <a:pPr/>
              <a:t>17/09/2010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99DF9-E011-4F7E-891B-B68F67CD765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BF4F-E6A2-468A-A6CD-A07A7D72C5A1}" type="datetimeFigureOut">
              <a:rPr lang="pt-BR" smtClean="0"/>
              <a:pPr/>
              <a:t>17/09/2010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99DF9-E011-4F7E-891B-B68F67CD765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BF4F-E6A2-468A-A6CD-A07A7D72C5A1}" type="datetimeFigureOut">
              <a:rPr lang="pt-BR" smtClean="0"/>
              <a:pPr/>
              <a:t>17/09/2010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99DF9-E011-4F7E-891B-B68F67CD765C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lum bright="20000" contrast="-40000"/>
          </a:blip>
          <a:srcRect/>
          <a:stretch>
            <a:fillRect/>
          </a:stretch>
        </p:blipFill>
        <p:spPr bwMode="auto">
          <a:xfrm>
            <a:off x="0" y="-26344"/>
            <a:ext cx="9144000" cy="688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1152128"/>
            <a:ext cx="8028384" cy="5661248"/>
          </a:xfrm>
          <a:noFill/>
        </p:spPr>
        <p:txBody>
          <a:bodyPr/>
          <a:lstStyle>
            <a:lvl1pPr>
              <a:defRPr sz="3200" b="1">
                <a:solidFill>
                  <a:srgbClr val="005000"/>
                </a:solidFill>
                <a:latin typeface="Myriad Web Pro" pitchFamily="34" charset="0"/>
              </a:defRPr>
            </a:lvl1pPr>
            <a:lvl2pPr>
              <a:defRPr sz="2800" b="1">
                <a:solidFill>
                  <a:srgbClr val="005000"/>
                </a:solidFill>
                <a:latin typeface="Myriad Web Pro" pitchFamily="34" charset="0"/>
              </a:defRPr>
            </a:lvl2pPr>
            <a:lvl3pPr>
              <a:defRPr sz="2400" b="1">
                <a:solidFill>
                  <a:srgbClr val="005000"/>
                </a:solidFill>
                <a:latin typeface="Myriad Web Pro" pitchFamily="34" charset="0"/>
              </a:defRPr>
            </a:lvl3pPr>
            <a:lvl4pPr>
              <a:defRPr sz="2000" b="1">
                <a:solidFill>
                  <a:srgbClr val="005000"/>
                </a:solidFill>
                <a:latin typeface="Myriad Web Pro" pitchFamily="34" charset="0"/>
              </a:defRPr>
            </a:lvl4pPr>
            <a:lvl5pPr>
              <a:defRPr sz="2000" b="1">
                <a:solidFill>
                  <a:srgbClr val="005000"/>
                </a:solidFill>
                <a:latin typeface="Myriad Web Pro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4000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foto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70D7B9"/>
              </a:clrFrom>
              <a:clrTo>
                <a:srgbClr val="70D7B9">
                  <a:alpha val="0"/>
                </a:srgbClr>
              </a:clrTo>
            </a:clrChange>
            <a:lum/>
          </a:blip>
          <a:stretch>
            <a:fillRect/>
          </a:stretch>
        </p:blipFill>
        <p:spPr bwMode="auto">
          <a:xfrm>
            <a:off x="0" y="0"/>
            <a:ext cx="1115616" cy="687350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87624"/>
          </a:xfrm>
          <a:noFill/>
        </p:spPr>
        <p:txBody>
          <a:bodyPr>
            <a:no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irod" pitchFamily="2" charset="0"/>
              </a:defRPr>
            </a:lvl1pPr>
          </a:lstStyle>
          <a:p>
            <a:r>
              <a:rPr lang="pt-BR" dirty="0" smtClean="0"/>
              <a:t>Clique para editar</a:t>
            </a:r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BF4F-E6A2-468A-A6CD-A07A7D72C5A1}" type="datetimeFigureOut">
              <a:rPr lang="pt-BR" smtClean="0"/>
              <a:pPr/>
              <a:t>17/09/2010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99DF9-E011-4F7E-891B-B68F67CD765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BF4F-E6A2-468A-A6CD-A07A7D72C5A1}" type="datetimeFigureOut">
              <a:rPr lang="pt-BR" smtClean="0"/>
              <a:pPr/>
              <a:t>17/09/2010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99DF9-E011-4F7E-891B-B68F67CD765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8BF4F-E6A2-468A-A6CD-A07A7D72C5A1}" type="datetimeFigureOut">
              <a:rPr lang="pt-BR" smtClean="0"/>
              <a:pPr/>
              <a:t>17/09/2010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99DF9-E011-4F7E-891B-B68F67CD765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netsistemas.com.br/catalogo/layouts/pers_redetelesul/evento/?Secao=Inicia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emf"/><Relationship Id="rId3" Type="http://schemas.openxmlformats.org/officeDocument/2006/relationships/image" Target="../media/image34.png"/><Relationship Id="rId7" Type="http://schemas.openxmlformats.org/officeDocument/2006/relationships/image" Target="../media/image38.emf"/><Relationship Id="rId12" Type="http://schemas.openxmlformats.org/officeDocument/2006/relationships/image" Target="../media/image4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wmf"/><Relationship Id="rId15" Type="http://schemas.openxmlformats.org/officeDocument/2006/relationships/oleObject" Target="../embeddings/oleObject1.bin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png"/><Relationship Id="rId14" Type="http://schemas.openxmlformats.org/officeDocument/2006/relationships/image" Target="../media/image45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image" Target="../media/image46.jpeg"/><Relationship Id="rId7" Type="http://schemas.openxmlformats.org/officeDocument/2006/relationships/image" Target="../media/image44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emf"/><Relationship Id="rId5" Type="http://schemas.openxmlformats.org/officeDocument/2006/relationships/image" Target="../media/image47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png"/><Relationship Id="rId3" Type="http://schemas.openxmlformats.org/officeDocument/2006/relationships/image" Target="../media/image7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2.wmf"/><Relationship Id="rId7" Type="http://schemas.openxmlformats.org/officeDocument/2006/relationships/image" Target="../media/image1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wmf"/><Relationship Id="rId11" Type="http://schemas.openxmlformats.org/officeDocument/2006/relationships/image" Target="../media/image26.png"/><Relationship Id="rId5" Type="http://schemas.openxmlformats.org/officeDocument/2006/relationships/image" Target="../media/image24.wmf"/><Relationship Id="rId10" Type="http://schemas.openxmlformats.org/officeDocument/2006/relationships/image" Target="../media/image11.jpeg"/><Relationship Id="rId4" Type="http://schemas.openxmlformats.org/officeDocument/2006/relationships/image" Target="../media/image23.wmf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47002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5" name="Picture 7" descr="http://www.hnetsistemas.com.br/catalogo/layouts/pers_redetelesul/evento/images/pho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76450" cy="523875"/>
          </a:xfrm>
          <a:prstGeom prst="rect">
            <a:avLst/>
          </a:prstGeom>
          <a:noFill/>
        </p:spPr>
      </p:pic>
      <p:pic>
        <p:nvPicPr>
          <p:cNvPr id="2054" name="Picture 6" descr="http://www.hnetsistemas.com.br/catalogo/layouts/pers_redetelesul/evento/images/logo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" y="-754063"/>
            <a:ext cx="3019425" cy="581025"/>
          </a:xfrm>
          <a:prstGeom prst="rect">
            <a:avLst/>
          </a:prstGeom>
          <a:noFill/>
        </p:spPr>
      </p:pic>
      <p:pic>
        <p:nvPicPr>
          <p:cNvPr id="2057" name="Picture 9" descr="http://www.hnetsistemas.com.br/catalogo/layouts/pers_redetelesul/evento/images/logo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49075" y="-1586788800"/>
            <a:ext cx="3019425" cy="581025"/>
          </a:xfrm>
          <a:prstGeom prst="rect">
            <a:avLst/>
          </a:prstGeom>
          <a:noFill/>
        </p:spPr>
      </p:pic>
      <p:pic>
        <p:nvPicPr>
          <p:cNvPr id="2058" name="Picture 10" descr="http://www.hnetsistemas.com.br/catalogo/layouts/pers_redetelesul/evento/images/pho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49075" y="-1534771188"/>
            <a:ext cx="2076450" cy="523875"/>
          </a:xfrm>
          <a:prstGeom prst="rect">
            <a:avLst/>
          </a:prstGeom>
          <a:noFill/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556792"/>
            <a:ext cx="7776864" cy="429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\\pkarq\Parceiros\MKT\Grupo Gente\Material Aprovado\logo Arvore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2"/>
              </a:clrFrom>
              <a:clrTo>
                <a:srgbClr val="FFFF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4141" y="4950112"/>
            <a:ext cx="3543843" cy="1359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2- Transporte</a:t>
            </a:r>
            <a:endParaRPr lang="pt-BR" dirty="0"/>
          </a:p>
        </p:txBody>
      </p:sp>
      <p:sp>
        <p:nvSpPr>
          <p:cNvPr id="4" name="Espaço Reservado para Conteúdo 1"/>
          <p:cNvSpPr>
            <a:spLocks noGrp="1"/>
          </p:cNvSpPr>
          <p:nvPr>
            <p:ph idx="1"/>
          </p:nvPr>
        </p:nvSpPr>
        <p:spPr>
          <a:xfrm>
            <a:off x="1115616" y="1152128"/>
            <a:ext cx="8028384" cy="1484784"/>
          </a:xfrm>
        </p:spPr>
        <p:txBody>
          <a:bodyPr>
            <a:normAutofit/>
          </a:bodyPr>
          <a:lstStyle/>
          <a:p>
            <a:r>
              <a:rPr lang="pt-BR" dirty="0" smtClean="0"/>
              <a:t>Rede de Fibra Óptica Metro Ethernet</a:t>
            </a:r>
          </a:p>
          <a:p>
            <a:pPr lvl="1"/>
            <a:r>
              <a:rPr lang="pt-BR" sz="2000" b="0" dirty="0" smtClean="0"/>
              <a:t>O anel óptico além de prover acesso a pontos que demandam alto trafego de dados pode ser utilizado como </a:t>
            </a:r>
            <a:r>
              <a:rPr lang="pt-BR" sz="2000" b="0" dirty="0" err="1" smtClean="0"/>
              <a:t>backhaul</a:t>
            </a:r>
            <a:r>
              <a:rPr lang="pt-BR" sz="2000" b="0" dirty="0" smtClean="0"/>
              <a:t> da rede </a:t>
            </a:r>
          </a:p>
        </p:txBody>
      </p:sp>
      <p:sp>
        <p:nvSpPr>
          <p:cNvPr id="6" name="Espaço Reservado para Conteúdo 1"/>
          <p:cNvSpPr txBox="1">
            <a:spLocks/>
          </p:cNvSpPr>
          <p:nvPr/>
        </p:nvSpPr>
        <p:spPr>
          <a:xfrm>
            <a:off x="1259632" y="2564904"/>
            <a:ext cx="3960440" cy="424847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2500"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rgbClr val="005000"/>
                </a:solidFill>
                <a:latin typeface="Myriad Web Pro" pitchFamily="34" charset="0"/>
                <a:cs typeface="+mn-cs"/>
              </a:rPr>
              <a:t> Switches Core </a:t>
            </a:r>
          </a:p>
          <a:p>
            <a:pPr marL="400050" lvl="1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62025" algn="l"/>
                <a:tab pos="1924050" algn="l"/>
                <a:tab pos="2886075" algn="l"/>
                <a:tab pos="3848100" algn="l"/>
                <a:tab pos="4810125" algn="l"/>
                <a:tab pos="5772150" algn="l"/>
                <a:tab pos="6734175" algn="l"/>
                <a:tab pos="7696200" algn="l"/>
                <a:tab pos="8658225" algn="l"/>
                <a:tab pos="9620250" algn="l"/>
                <a:tab pos="10582275" algn="l"/>
              </a:tabLst>
              <a:defRPr/>
            </a:pPr>
            <a:r>
              <a:rPr lang="en-GB" sz="3200" b="1" dirty="0" smtClean="0">
                <a:solidFill>
                  <a:srgbClr val="005000"/>
                </a:solidFill>
                <a:latin typeface="+mn-lt"/>
                <a:cs typeface="+mn-cs"/>
              </a:rPr>
              <a:t>DATACOM</a:t>
            </a:r>
            <a:r>
              <a:rPr lang="en-GB" sz="2200" b="1" u="sng" dirty="0" smtClean="0">
                <a:solidFill>
                  <a:srgbClr val="005000"/>
                </a:solidFill>
                <a:latin typeface="+mn-lt"/>
                <a:cs typeface="+mn-cs"/>
              </a:rPr>
              <a:t> </a:t>
            </a:r>
            <a:r>
              <a:rPr lang="en-GB" sz="2600" b="1" u="sng" dirty="0">
                <a:solidFill>
                  <a:srgbClr val="005000"/>
                </a:solidFill>
                <a:latin typeface="+mn-lt"/>
                <a:cs typeface="+mn-cs"/>
              </a:rPr>
              <a:t>DM4000</a:t>
            </a:r>
            <a:endParaRPr lang="en-GB" sz="2200" b="1" u="sng" dirty="0">
              <a:solidFill>
                <a:srgbClr val="005000"/>
              </a:solidFill>
              <a:latin typeface="+mn-lt"/>
              <a:cs typeface="+mn-cs"/>
            </a:endParaRPr>
          </a:p>
          <a:p>
            <a:pPr marL="400050"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0" algn="l"/>
                <a:tab pos="962025" algn="l"/>
                <a:tab pos="1924050" algn="l"/>
                <a:tab pos="2886075" algn="l"/>
                <a:tab pos="3848100" algn="l"/>
                <a:tab pos="4810125" algn="l"/>
                <a:tab pos="5772150" algn="l"/>
                <a:tab pos="6734175" algn="l"/>
                <a:tab pos="7696200" algn="l"/>
                <a:tab pos="8658225" algn="l"/>
                <a:tab pos="9620250" algn="l"/>
                <a:tab pos="10582275" algn="l"/>
              </a:tabLst>
              <a:defRPr/>
            </a:pPr>
            <a:r>
              <a:rPr lang="en-GB" sz="2200" dirty="0">
                <a:solidFill>
                  <a:srgbClr val="005000"/>
                </a:solidFill>
                <a:latin typeface="+mn-lt"/>
                <a:cs typeface="+mn-cs"/>
              </a:rPr>
              <a:t>MPU192/384 </a:t>
            </a:r>
            <a:r>
              <a:rPr lang="en-GB" sz="2200" dirty="0" err="1">
                <a:solidFill>
                  <a:srgbClr val="005000"/>
                </a:solidFill>
                <a:latin typeface="+mn-lt"/>
                <a:cs typeface="+mn-cs"/>
              </a:rPr>
              <a:t>redundante</a:t>
            </a:r>
            <a:r>
              <a:rPr lang="en-GB" sz="2200" dirty="0">
                <a:solidFill>
                  <a:srgbClr val="005000"/>
                </a:solidFill>
                <a:latin typeface="+mn-lt"/>
                <a:cs typeface="+mn-cs"/>
              </a:rPr>
              <a:t> </a:t>
            </a:r>
          </a:p>
          <a:p>
            <a:pPr marL="400050"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0" algn="l"/>
                <a:tab pos="962025" algn="l"/>
                <a:tab pos="1924050" algn="l"/>
                <a:tab pos="2886075" algn="l"/>
                <a:tab pos="3848100" algn="l"/>
                <a:tab pos="4810125" algn="l"/>
                <a:tab pos="5772150" algn="l"/>
                <a:tab pos="6734175" algn="l"/>
                <a:tab pos="7696200" algn="l"/>
                <a:tab pos="8658225" algn="l"/>
                <a:tab pos="9620250" algn="l"/>
                <a:tab pos="10582275" algn="l"/>
              </a:tabLst>
              <a:defRPr/>
            </a:pPr>
            <a:r>
              <a:rPr lang="en-GB" sz="2200" dirty="0" err="1">
                <a:solidFill>
                  <a:srgbClr val="005000"/>
                </a:solidFill>
                <a:latin typeface="+mn-lt"/>
                <a:cs typeface="+mn-cs"/>
              </a:rPr>
              <a:t>Arquitetura</a:t>
            </a:r>
            <a:r>
              <a:rPr lang="en-GB" sz="2200" dirty="0">
                <a:solidFill>
                  <a:srgbClr val="005000"/>
                </a:solidFill>
                <a:latin typeface="+mn-lt"/>
                <a:cs typeface="+mn-cs"/>
              </a:rPr>
              <a:t> wire speed</a:t>
            </a:r>
          </a:p>
          <a:p>
            <a:pPr marL="400050"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0" algn="l"/>
                <a:tab pos="962025" algn="l"/>
                <a:tab pos="1924050" algn="l"/>
                <a:tab pos="2886075" algn="l"/>
                <a:tab pos="3848100" algn="l"/>
                <a:tab pos="4810125" algn="l"/>
                <a:tab pos="5772150" algn="l"/>
                <a:tab pos="6734175" algn="l"/>
                <a:tab pos="7696200" algn="l"/>
                <a:tab pos="8658225" algn="l"/>
                <a:tab pos="9620250" algn="l"/>
                <a:tab pos="10582275" algn="l"/>
              </a:tabLst>
              <a:defRPr/>
            </a:pPr>
            <a:r>
              <a:rPr lang="en-GB" sz="2200" dirty="0" err="1">
                <a:solidFill>
                  <a:srgbClr val="005000"/>
                </a:solidFill>
                <a:latin typeface="+mn-lt"/>
                <a:cs typeface="+mn-cs"/>
              </a:rPr>
              <a:t>Tecnologia</a:t>
            </a:r>
            <a:r>
              <a:rPr lang="en-GB" sz="2200" dirty="0">
                <a:solidFill>
                  <a:srgbClr val="005000"/>
                </a:solidFill>
                <a:latin typeface="+mn-lt"/>
                <a:cs typeface="+mn-cs"/>
              </a:rPr>
              <a:t> MPLS - MEF</a:t>
            </a:r>
          </a:p>
          <a:p>
            <a:pPr marL="400050"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0" algn="l"/>
                <a:tab pos="962025" algn="l"/>
                <a:tab pos="1924050" algn="l"/>
                <a:tab pos="2886075" algn="l"/>
                <a:tab pos="3848100" algn="l"/>
                <a:tab pos="4810125" algn="l"/>
                <a:tab pos="5772150" algn="l"/>
                <a:tab pos="6734175" algn="l"/>
                <a:tab pos="7696200" algn="l"/>
                <a:tab pos="8658225" algn="l"/>
                <a:tab pos="9620250" algn="l"/>
                <a:tab pos="10582275" algn="l"/>
              </a:tabLst>
              <a:defRPr/>
            </a:pPr>
            <a:r>
              <a:rPr lang="en-GB" sz="2200" dirty="0">
                <a:solidFill>
                  <a:srgbClr val="005000"/>
                </a:solidFill>
                <a:latin typeface="+mn-lt"/>
                <a:cs typeface="+mn-cs"/>
              </a:rPr>
              <a:t>Interfaces 10/100/1000 </a:t>
            </a:r>
            <a:r>
              <a:rPr lang="en-GB" sz="2200" dirty="0" err="1">
                <a:solidFill>
                  <a:srgbClr val="005000"/>
                </a:solidFill>
                <a:latin typeface="+mn-lt"/>
                <a:cs typeface="+mn-cs"/>
              </a:rPr>
              <a:t>BaseT</a:t>
            </a:r>
            <a:endParaRPr lang="en-GB" sz="2200" dirty="0">
              <a:solidFill>
                <a:srgbClr val="005000"/>
              </a:solidFill>
              <a:latin typeface="+mn-lt"/>
              <a:cs typeface="+mn-cs"/>
            </a:endParaRPr>
          </a:p>
          <a:p>
            <a:pPr marL="857250" lvl="2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62025" algn="l"/>
                <a:tab pos="1924050" algn="l"/>
                <a:tab pos="2886075" algn="l"/>
                <a:tab pos="3848100" algn="l"/>
                <a:tab pos="4810125" algn="l"/>
                <a:tab pos="5772150" algn="l"/>
                <a:tab pos="6734175" algn="l"/>
                <a:tab pos="7696200" algn="l"/>
                <a:tab pos="8658225" algn="l"/>
                <a:tab pos="9620250" algn="l"/>
                <a:tab pos="10582275" algn="l"/>
              </a:tabLst>
              <a:defRPr/>
            </a:pPr>
            <a:r>
              <a:rPr lang="en-GB" sz="2200" dirty="0">
                <a:solidFill>
                  <a:srgbClr val="005000"/>
                </a:solidFill>
                <a:latin typeface="+mn-lt"/>
                <a:cs typeface="+mn-cs"/>
              </a:rPr>
              <a:t>            1G/10G </a:t>
            </a:r>
            <a:r>
              <a:rPr lang="en-GB" sz="2200" dirty="0" err="1">
                <a:solidFill>
                  <a:srgbClr val="005000"/>
                </a:solidFill>
                <a:latin typeface="+mn-lt"/>
                <a:cs typeface="+mn-cs"/>
              </a:rPr>
              <a:t>Óticas</a:t>
            </a:r>
            <a:endParaRPr lang="en-GB" sz="2200" dirty="0">
              <a:solidFill>
                <a:srgbClr val="005000"/>
              </a:solidFill>
              <a:latin typeface="+mn-lt"/>
              <a:cs typeface="+mn-cs"/>
            </a:endParaRPr>
          </a:p>
          <a:p>
            <a:pPr marL="400050"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0" algn="l"/>
                <a:tab pos="962025" algn="l"/>
                <a:tab pos="1924050" algn="l"/>
                <a:tab pos="2886075" algn="l"/>
                <a:tab pos="3848100" algn="l"/>
                <a:tab pos="4810125" algn="l"/>
                <a:tab pos="5772150" algn="l"/>
                <a:tab pos="6734175" algn="l"/>
                <a:tab pos="7696200" algn="l"/>
                <a:tab pos="8658225" algn="l"/>
                <a:tab pos="9620250" algn="l"/>
                <a:tab pos="10582275" algn="l"/>
              </a:tabLst>
              <a:defRPr/>
            </a:pPr>
            <a:r>
              <a:rPr lang="en-GB" sz="2200" dirty="0">
                <a:solidFill>
                  <a:srgbClr val="005000"/>
                </a:solidFill>
                <a:latin typeface="+mn-lt"/>
                <a:cs typeface="+mn-cs"/>
              </a:rPr>
              <a:t>8 </a:t>
            </a:r>
            <a:r>
              <a:rPr lang="en-GB" sz="2200" dirty="0" err="1">
                <a:solidFill>
                  <a:srgbClr val="005000"/>
                </a:solidFill>
                <a:latin typeface="+mn-lt"/>
                <a:cs typeface="+mn-cs"/>
              </a:rPr>
              <a:t>filas</a:t>
            </a:r>
            <a:r>
              <a:rPr lang="en-GB" sz="2200" dirty="0">
                <a:solidFill>
                  <a:srgbClr val="005000"/>
                </a:solidFill>
                <a:latin typeface="+mn-lt"/>
                <a:cs typeface="+mn-cs"/>
              </a:rPr>
              <a:t> de </a:t>
            </a:r>
            <a:r>
              <a:rPr lang="en-GB" sz="2200" dirty="0" err="1">
                <a:solidFill>
                  <a:srgbClr val="005000"/>
                </a:solidFill>
                <a:latin typeface="+mn-lt"/>
                <a:cs typeface="+mn-cs"/>
              </a:rPr>
              <a:t>QoS</a:t>
            </a:r>
            <a:endParaRPr lang="en-GB" sz="2200" dirty="0">
              <a:solidFill>
                <a:srgbClr val="005000"/>
              </a:solidFill>
              <a:latin typeface="+mn-lt"/>
              <a:cs typeface="+mn-cs"/>
            </a:endParaRPr>
          </a:p>
          <a:p>
            <a:pPr marL="400050"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0" algn="l"/>
                <a:tab pos="962025" algn="l"/>
                <a:tab pos="1924050" algn="l"/>
                <a:tab pos="2886075" algn="l"/>
                <a:tab pos="3848100" algn="l"/>
                <a:tab pos="4810125" algn="l"/>
                <a:tab pos="5772150" algn="l"/>
                <a:tab pos="6734175" algn="l"/>
                <a:tab pos="7696200" algn="l"/>
                <a:tab pos="8658225" algn="l"/>
                <a:tab pos="9620250" algn="l"/>
                <a:tab pos="10582275" algn="l"/>
              </a:tabLst>
              <a:defRPr/>
            </a:pPr>
            <a:r>
              <a:rPr lang="en-GB" sz="2200" dirty="0" err="1">
                <a:solidFill>
                  <a:srgbClr val="005000"/>
                </a:solidFill>
                <a:latin typeface="+mn-lt"/>
                <a:cs typeface="+mn-cs"/>
              </a:rPr>
              <a:t>Anéis</a:t>
            </a:r>
            <a:r>
              <a:rPr lang="en-GB" sz="2200" dirty="0">
                <a:solidFill>
                  <a:srgbClr val="005000"/>
                </a:solidFill>
                <a:latin typeface="+mn-lt"/>
                <a:cs typeface="+mn-cs"/>
              </a:rPr>
              <a:t> L2 c/ </a:t>
            </a:r>
            <a:r>
              <a:rPr lang="en-GB" sz="2200" dirty="0" err="1">
                <a:solidFill>
                  <a:srgbClr val="005000"/>
                </a:solidFill>
                <a:latin typeface="+mn-lt"/>
                <a:cs typeface="+mn-cs"/>
              </a:rPr>
              <a:t>proteção</a:t>
            </a:r>
            <a:r>
              <a:rPr lang="en-GB" sz="2200" dirty="0">
                <a:solidFill>
                  <a:srgbClr val="005000"/>
                </a:solidFill>
                <a:latin typeface="+mn-lt"/>
                <a:cs typeface="+mn-cs"/>
              </a:rPr>
              <a:t> </a:t>
            </a:r>
            <a:r>
              <a:rPr lang="en-GB" sz="2200" dirty="0" err="1">
                <a:solidFill>
                  <a:srgbClr val="005000"/>
                </a:solidFill>
                <a:latin typeface="+mn-lt"/>
                <a:cs typeface="+mn-cs"/>
              </a:rPr>
              <a:t>em</a:t>
            </a:r>
            <a:r>
              <a:rPr lang="en-GB" sz="2200" dirty="0">
                <a:solidFill>
                  <a:srgbClr val="005000"/>
                </a:solidFill>
                <a:latin typeface="+mn-lt"/>
                <a:cs typeface="+mn-cs"/>
              </a:rPr>
              <a:t> 50ms</a:t>
            </a:r>
          </a:p>
          <a:p>
            <a:pPr marL="400050"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0" algn="l"/>
                <a:tab pos="962025" algn="l"/>
                <a:tab pos="1924050" algn="l"/>
                <a:tab pos="2886075" algn="l"/>
                <a:tab pos="3848100" algn="l"/>
                <a:tab pos="4810125" algn="l"/>
                <a:tab pos="5772150" algn="l"/>
                <a:tab pos="6734175" algn="l"/>
                <a:tab pos="7696200" algn="l"/>
                <a:tab pos="8658225" algn="l"/>
                <a:tab pos="9620250" algn="l"/>
                <a:tab pos="10582275" algn="l"/>
              </a:tabLst>
              <a:defRPr/>
            </a:pPr>
            <a:r>
              <a:rPr lang="en-GB" sz="2200" dirty="0" err="1">
                <a:solidFill>
                  <a:srgbClr val="005000"/>
                </a:solidFill>
                <a:latin typeface="+mn-lt"/>
                <a:cs typeface="+mn-cs"/>
              </a:rPr>
              <a:t>Provisionamento</a:t>
            </a:r>
            <a:r>
              <a:rPr lang="en-GB" sz="2200" dirty="0">
                <a:solidFill>
                  <a:srgbClr val="005000"/>
                </a:solidFill>
                <a:latin typeface="+mn-lt"/>
                <a:cs typeface="+mn-cs"/>
              </a:rPr>
              <a:t> </a:t>
            </a:r>
            <a:r>
              <a:rPr lang="en-GB" sz="2200" dirty="0" err="1">
                <a:solidFill>
                  <a:srgbClr val="005000"/>
                </a:solidFill>
                <a:latin typeface="+mn-lt"/>
                <a:cs typeface="+mn-cs"/>
              </a:rPr>
              <a:t>automático</a:t>
            </a:r>
            <a:r>
              <a:rPr lang="en-GB" sz="2200" dirty="0">
                <a:solidFill>
                  <a:srgbClr val="005000"/>
                </a:solidFill>
                <a:latin typeface="+mn-lt"/>
                <a:cs typeface="+mn-cs"/>
              </a:rPr>
              <a:t> e </a:t>
            </a:r>
            <a:r>
              <a:rPr lang="en-GB" sz="2200" dirty="0" err="1">
                <a:solidFill>
                  <a:srgbClr val="005000"/>
                </a:solidFill>
                <a:latin typeface="+mn-lt"/>
                <a:cs typeface="+mn-cs"/>
              </a:rPr>
              <a:t>gerência</a:t>
            </a:r>
            <a:r>
              <a:rPr lang="en-GB" sz="2200" dirty="0">
                <a:solidFill>
                  <a:srgbClr val="005000"/>
                </a:solidFill>
                <a:latin typeface="+mn-lt"/>
                <a:cs typeface="+mn-cs"/>
              </a:rPr>
              <a:t> via </a:t>
            </a:r>
            <a:r>
              <a:rPr lang="en-GB" sz="2200" dirty="0" err="1">
                <a:solidFill>
                  <a:srgbClr val="005000"/>
                </a:solidFill>
                <a:latin typeface="+mn-lt"/>
                <a:cs typeface="+mn-cs"/>
              </a:rPr>
              <a:t>DmView</a:t>
            </a:r>
            <a:endParaRPr lang="en-GB" sz="2200" dirty="0">
              <a:solidFill>
                <a:srgbClr val="005000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rgbClr val="005000"/>
              </a:solidFill>
              <a:latin typeface="Myriad Web Pro" pitchFamily="34" charset="0"/>
              <a:cs typeface="+mn-cs"/>
            </a:endParaRPr>
          </a:p>
        </p:txBody>
      </p:sp>
      <p:grpSp>
        <p:nvGrpSpPr>
          <p:cNvPr id="7" name="Grupo 201"/>
          <p:cNvGrpSpPr>
            <a:grpSpLocks/>
          </p:cNvGrpSpPr>
          <p:nvPr/>
        </p:nvGrpSpPr>
        <p:grpSpPr bwMode="auto">
          <a:xfrm>
            <a:off x="4644009" y="2636912"/>
            <a:ext cx="4320479" cy="3600400"/>
            <a:chOff x="4051936" y="2636912"/>
            <a:chExt cx="5280987" cy="3997251"/>
          </a:xfrm>
        </p:grpSpPr>
        <p:grpSp>
          <p:nvGrpSpPr>
            <p:cNvPr id="8" name="Grupo 609"/>
            <p:cNvGrpSpPr>
              <a:grpSpLocks/>
            </p:cNvGrpSpPr>
            <p:nvPr/>
          </p:nvGrpSpPr>
          <p:grpSpPr bwMode="auto">
            <a:xfrm>
              <a:off x="4051936" y="2636912"/>
              <a:ext cx="5280987" cy="3859135"/>
              <a:chOff x="618744" y="1196752"/>
              <a:chExt cx="8210038" cy="5443410"/>
            </a:xfrm>
          </p:grpSpPr>
          <p:sp>
            <p:nvSpPr>
              <p:cNvPr id="11" name="Line 427"/>
              <p:cNvSpPr>
                <a:spLocks noChangeShapeType="1"/>
              </p:cNvSpPr>
              <p:nvPr/>
            </p:nvSpPr>
            <p:spPr bwMode="auto">
              <a:xfrm flipH="1" flipV="1">
                <a:off x="2510531" y="4861753"/>
                <a:ext cx="450106" cy="62552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6204" tIns="48102" rIns="96204" bIns="48102"/>
              <a:lstStyle/>
              <a:p>
                <a:endParaRPr lang="pt-BR" sz="1200"/>
              </a:p>
            </p:txBody>
          </p:sp>
          <p:cxnSp>
            <p:nvCxnSpPr>
              <p:cNvPr id="12" name="Conector reto 11"/>
              <p:cNvCxnSpPr/>
              <p:nvPr/>
            </p:nvCxnSpPr>
            <p:spPr>
              <a:xfrm rot="16200000" flipH="1">
                <a:off x="2793293" y="5713762"/>
                <a:ext cx="391855" cy="592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320"/>
              <p:cNvSpPr>
                <a:spLocks noChangeArrowheads="1"/>
              </p:cNvSpPr>
              <p:nvPr/>
            </p:nvSpPr>
            <p:spPr bwMode="auto">
              <a:xfrm rot="16615163" flipV="1">
                <a:off x="2287789" y="3344178"/>
                <a:ext cx="1010996" cy="1661471"/>
              </a:xfrm>
              <a:prstGeom prst="ellipse">
                <a:avLst/>
              </a:prstGeom>
              <a:noFill/>
              <a:ln w="2844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lIns="96204" tIns="48102" rIns="96204" bIns="48102" anchor="ctr"/>
              <a:lstStyle/>
              <a:p>
                <a:pPr>
                  <a:lnSpc>
                    <a:spcPct val="104000"/>
                  </a:lnSpc>
                  <a:buClr>
                    <a:srgbClr val="000000"/>
                  </a:buClr>
                  <a:buSzPct val="100000"/>
                  <a:buFont typeface="Arial" pitchFamily="34" charset="0"/>
                  <a:buNone/>
                </a:pPr>
                <a:endParaRPr lang="pt-BR" sz="1200">
                  <a:latin typeface="Book Antiqua" pitchFamily="18" charset="0"/>
                </a:endParaRPr>
              </a:p>
            </p:txBody>
          </p:sp>
          <p:sp>
            <p:nvSpPr>
              <p:cNvPr id="14" name="Oval 320"/>
              <p:cNvSpPr>
                <a:spLocks noChangeArrowheads="1"/>
              </p:cNvSpPr>
              <p:nvPr/>
            </p:nvSpPr>
            <p:spPr bwMode="auto">
              <a:xfrm rot="16615163" flipV="1">
                <a:off x="6460462" y="2832859"/>
                <a:ext cx="854705" cy="2152689"/>
              </a:xfrm>
              <a:prstGeom prst="ellipse">
                <a:avLst/>
              </a:prstGeom>
              <a:noFill/>
              <a:ln w="2844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lIns="96204" tIns="48102" rIns="96204" bIns="48102" anchor="ctr"/>
              <a:lstStyle/>
              <a:p>
                <a:pPr>
                  <a:lnSpc>
                    <a:spcPct val="104000"/>
                  </a:lnSpc>
                  <a:buClr>
                    <a:srgbClr val="000000"/>
                  </a:buClr>
                  <a:buSzPct val="100000"/>
                  <a:buFont typeface="Arial" pitchFamily="34" charset="0"/>
                  <a:buNone/>
                </a:pPr>
                <a:endParaRPr lang="pt-BR" sz="1200">
                  <a:latin typeface="Book Antiqua" pitchFamily="18" charset="0"/>
                </a:endParaRPr>
              </a:p>
            </p:txBody>
          </p:sp>
          <p:pic>
            <p:nvPicPr>
              <p:cNvPr id="15" name="Picture 25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320678" y="5448441"/>
                <a:ext cx="590550" cy="5940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25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633046" y="5634513"/>
                <a:ext cx="590550" cy="5940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445" descr="DM4004_p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725220" y="2597719"/>
                <a:ext cx="1160462" cy="965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445" descr="DM4004_p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123728" y="2780928"/>
                <a:ext cx="1160463" cy="9672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" name="Line 4"/>
              <p:cNvSpPr>
                <a:spLocks noChangeShapeType="1"/>
              </p:cNvSpPr>
              <p:nvPr/>
            </p:nvSpPr>
            <p:spPr bwMode="auto">
              <a:xfrm flipV="1">
                <a:off x="1907704" y="3212976"/>
                <a:ext cx="360040" cy="1"/>
              </a:xfrm>
              <a:prstGeom prst="line">
                <a:avLst/>
              </a:prstGeom>
              <a:noFill/>
              <a:ln w="76320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 lIns="96204" tIns="48102" rIns="96204" bIns="48102"/>
              <a:lstStyle/>
              <a:p>
                <a:endParaRPr lang="pt-BR" sz="1200"/>
              </a:p>
            </p:txBody>
          </p:sp>
          <p:pic>
            <p:nvPicPr>
              <p:cNvPr id="20" name="Picture 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55576" y="1340768"/>
                <a:ext cx="1195387" cy="108738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21" name="Text Box 8"/>
              <p:cNvSpPr txBox="1">
                <a:spLocks noChangeArrowheads="1"/>
              </p:cNvSpPr>
              <p:nvPr/>
            </p:nvSpPr>
            <p:spPr bwMode="auto">
              <a:xfrm>
                <a:off x="618744" y="1700808"/>
                <a:ext cx="1570000" cy="57203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square" lIns="76887" tIns="38254" rIns="76887" bIns="38254">
                <a:spAutoFit/>
              </a:bodyPr>
              <a:lstStyle/>
              <a:p>
                <a:pPr algn="ctr">
                  <a:lnSpc>
                    <a:spcPct val="104000"/>
                  </a:lnSpc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>
                    <a:tab pos="0" algn="l"/>
                    <a:tab pos="962025" algn="l"/>
                    <a:tab pos="1924050" algn="l"/>
                    <a:tab pos="2886075" algn="l"/>
                    <a:tab pos="3848100" algn="l"/>
                    <a:tab pos="4810125" algn="l"/>
                    <a:tab pos="5772150" algn="l"/>
                    <a:tab pos="6734175" algn="l"/>
                    <a:tab pos="7696200" algn="l"/>
                    <a:tab pos="8658225" algn="l"/>
                    <a:tab pos="9620250" algn="l"/>
                    <a:tab pos="10582275" algn="l"/>
                  </a:tabLst>
                </a:pPr>
                <a:r>
                  <a:rPr lang="en-GB" sz="900" b="1" dirty="0">
                    <a:solidFill>
                      <a:srgbClr val="000000"/>
                    </a:solidFill>
                    <a:latin typeface="Book Antiqua" pitchFamily="18" charset="0"/>
                    <a:ea typeface="MS Gothic" pitchFamily="49" charset="-128"/>
                  </a:rPr>
                  <a:t>Backbone</a:t>
                </a:r>
              </a:p>
              <a:p>
                <a:pPr algn="ctr">
                  <a:lnSpc>
                    <a:spcPct val="104000"/>
                  </a:lnSpc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>
                    <a:tab pos="0" algn="l"/>
                    <a:tab pos="962025" algn="l"/>
                    <a:tab pos="1924050" algn="l"/>
                    <a:tab pos="2886075" algn="l"/>
                    <a:tab pos="3848100" algn="l"/>
                    <a:tab pos="4810125" algn="l"/>
                    <a:tab pos="5772150" algn="l"/>
                    <a:tab pos="6734175" algn="l"/>
                    <a:tab pos="7696200" algn="l"/>
                    <a:tab pos="8658225" algn="l"/>
                    <a:tab pos="9620250" algn="l"/>
                    <a:tab pos="10582275" algn="l"/>
                  </a:tabLst>
                </a:pPr>
                <a:r>
                  <a:rPr lang="en-GB" sz="900" b="1" dirty="0">
                    <a:solidFill>
                      <a:srgbClr val="000000"/>
                    </a:solidFill>
                    <a:latin typeface="Book Antiqua" pitchFamily="18" charset="0"/>
                    <a:ea typeface="MS Gothic" pitchFamily="49" charset="-128"/>
                  </a:rPr>
                  <a:t>IP </a:t>
                </a:r>
              </a:p>
            </p:txBody>
          </p:sp>
          <p:sp>
            <p:nvSpPr>
              <p:cNvPr id="22" name="Line 9"/>
              <p:cNvSpPr>
                <a:spLocks noChangeShapeType="1"/>
              </p:cNvSpPr>
              <p:nvPr/>
            </p:nvSpPr>
            <p:spPr bwMode="auto">
              <a:xfrm>
                <a:off x="1619672" y="2348881"/>
                <a:ext cx="0" cy="360040"/>
              </a:xfrm>
              <a:prstGeom prst="line">
                <a:avLst/>
              </a:prstGeom>
              <a:noFill/>
              <a:ln w="38160">
                <a:solidFill>
                  <a:srgbClr val="29ABB5"/>
                </a:solidFill>
                <a:miter lim="800000"/>
                <a:headEnd/>
                <a:tailEnd/>
              </a:ln>
            </p:spPr>
            <p:txBody>
              <a:bodyPr lIns="96204" tIns="48102" rIns="96204" bIns="48102"/>
              <a:lstStyle/>
              <a:p>
                <a:endParaRPr lang="pt-BR" sz="1200"/>
              </a:p>
            </p:txBody>
          </p:sp>
          <p:sp>
            <p:nvSpPr>
              <p:cNvPr id="23" name="Line 21"/>
              <p:cNvSpPr>
                <a:spLocks noChangeShapeType="1"/>
              </p:cNvSpPr>
              <p:nvPr/>
            </p:nvSpPr>
            <p:spPr bwMode="auto">
              <a:xfrm>
                <a:off x="1907704" y="3068961"/>
                <a:ext cx="385341" cy="2664"/>
              </a:xfrm>
              <a:prstGeom prst="line">
                <a:avLst/>
              </a:prstGeom>
              <a:noFill/>
              <a:ln w="76320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 lIns="96204" tIns="48102" rIns="96204" bIns="48102"/>
              <a:lstStyle/>
              <a:p>
                <a:endParaRPr lang="pt-BR" sz="1200"/>
              </a:p>
            </p:txBody>
          </p:sp>
          <p:sp>
            <p:nvSpPr>
              <p:cNvPr id="24" name="Text Box 22"/>
              <p:cNvSpPr txBox="1">
                <a:spLocks noChangeArrowheads="1"/>
              </p:cNvSpPr>
              <p:nvPr/>
            </p:nvSpPr>
            <p:spPr bwMode="auto">
              <a:xfrm>
                <a:off x="1763687" y="1196752"/>
                <a:ext cx="1417638" cy="32260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4689" tIns="49238" rIns="94689" bIns="49238">
                <a:spAutoFit/>
              </a:bodyPr>
              <a:lstStyle/>
              <a:p>
                <a:pPr algn="ctr">
                  <a:lnSpc>
                    <a:spcPct val="104000"/>
                  </a:lnSpc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>
                    <a:tab pos="0" algn="l"/>
                    <a:tab pos="962025" algn="l"/>
                    <a:tab pos="1924050" algn="l"/>
                    <a:tab pos="2886075" algn="l"/>
                    <a:tab pos="3848100" algn="l"/>
                    <a:tab pos="4810125" algn="l"/>
                    <a:tab pos="5772150" algn="l"/>
                    <a:tab pos="6734175" algn="l"/>
                    <a:tab pos="7696200" algn="l"/>
                    <a:tab pos="8658225" algn="l"/>
                    <a:tab pos="9620250" algn="l"/>
                    <a:tab pos="10582275" algn="l"/>
                  </a:tabLst>
                </a:pPr>
                <a:r>
                  <a:rPr lang="en-GB" sz="700" b="1">
                    <a:solidFill>
                      <a:srgbClr val="000000"/>
                    </a:solidFill>
                    <a:latin typeface="Comic Sans MS" pitchFamily="66" charset="0"/>
                    <a:ea typeface="MS Gothic" pitchFamily="49" charset="-128"/>
                  </a:rPr>
                  <a:t>Internet</a:t>
                </a:r>
              </a:p>
            </p:txBody>
          </p:sp>
          <p:pic>
            <p:nvPicPr>
              <p:cNvPr id="25" name="Picture 23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051720" y="1484784"/>
                <a:ext cx="900113" cy="76117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grpSp>
            <p:nvGrpSpPr>
              <p:cNvPr id="26" name="Group 322"/>
              <p:cNvGrpSpPr>
                <a:grpSpLocks/>
              </p:cNvGrpSpPr>
              <p:nvPr/>
            </p:nvGrpSpPr>
            <p:grpSpPr bwMode="auto">
              <a:xfrm>
                <a:off x="3203847" y="3717028"/>
                <a:ext cx="357209" cy="258221"/>
                <a:chOff x="2496" y="2496"/>
                <a:chExt cx="222" cy="144"/>
              </a:xfrm>
            </p:grpSpPr>
            <p:grpSp>
              <p:nvGrpSpPr>
                <p:cNvPr id="177" name="Group 323"/>
                <p:cNvGrpSpPr>
                  <a:grpSpLocks/>
                </p:cNvGrpSpPr>
                <p:nvPr/>
              </p:nvGrpSpPr>
              <p:grpSpPr bwMode="auto">
                <a:xfrm>
                  <a:off x="2496" y="2496"/>
                  <a:ext cx="222" cy="144"/>
                  <a:chOff x="2496" y="2496"/>
                  <a:chExt cx="222" cy="144"/>
                </a:xfrm>
              </p:grpSpPr>
              <p:sp>
                <p:nvSpPr>
                  <p:cNvPr id="197" name="Rectangle 324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2574"/>
                    <a:ext cx="170" cy="66"/>
                  </a:xfrm>
                  <a:prstGeom prst="rect">
                    <a:avLst/>
                  </a:prstGeom>
                  <a:solidFill>
                    <a:srgbClr val="0096D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lnSpc>
                        <a:spcPct val="104000"/>
                      </a:lnSpc>
                      <a:buClr>
                        <a:srgbClr val="000000"/>
                      </a:buClr>
                      <a:buSzPct val="100000"/>
                      <a:buFont typeface="Arial" pitchFamily="34" charset="0"/>
                      <a:buNone/>
                    </a:pPr>
                    <a:endParaRPr lang="pt-BR" sz="1200">
                      <a:latin typeface="Book Antiqua" pitchFamily="18" charset="0"/>
                    </a:endParaRPr>
                  </a:p>
                </p:txBody>
              </p:sp>
              <p:sp>
                <p:nvSpPr>
                  <p:cNvPr id="198" name="Rectangle 325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2575"/>
                    <a:ext cx="169" cy="65"/>
                  </a:xfrm>
                  <a:prstGeom prst="rect">
                    <a:avLst/>
                  </a:prstGeom>
                  <a:solidFill>
                    <a:srgbClr val="0096D5"/>
                  </a:solidFill>
                  <a:ln w="4680">
                    <a:solidFill>
                      <a:srgbClr val="AAE6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lnSpc>
                        <a:spcPct val="104000"/>
                      </a:lnSpc>
                      <a:buClr>
                        <a:srgbClr val="000000"/>
                      </a:buClr>
                      <a:buSzPct val="100000"/>
                      <a:buFont typeface="Arial" pitchFamily="34" charset="0"/>
                      <a:buNone/>
                    </a:pPr>
                    <a:endParaRPr lang="pt-BR" sz="1200">
                      <a:latin typeface="Book Antiqua" pitchFamily="18" charset="0"/>
                    </a:endParaRPr>
                  </a:p>
                </p:txBody>
              </p:sp>
              <p:sp>
                <p:nvSpPr>
                  <p:cNvPr id="199" name="Freeform 326"/>
                  <p:cNvSpPr>
                    <a:spLocks noChangeArrowheads="1"/>
                  </p:cNvSpPr>
                  <p:nvPr/>
                </p:nvSpPr>
                <p:spPr bwMode="auto">
                  <a:xfrm>
                    <a:off x="2666" y="2496"/>
                    <a:ext cx="52" cy="144"/>
                  </a:xfrm>
                  <a:custGeom>
                    <a:avLst/>
                    <a:gdLst>
                      <a:gd name="T0" fmla="*/ 0 w 109"/>
                      <a:gd name="T1" fmla="*/ 1 h 255"/>
                      <a:gd name="T2" fmla="*/ 0 w 109"/>
                      <a:gd name="T3" fmla="*/ 0 h 255"/>
                      <a:gd name="T4" fmla="*/ 0 w 109"/>
                      <a:gd name="T5" fmla="*/ 1 h 255"/>
                      <a:gd name="T6" fmla="*/ 0 w 109"/>
                      <a:gd name="T7" fmla="*/ 1 h 255"/>
                      <a:gd name="T8" fmla="*/ 0 w 109"/>
                      <a:gd name="T9" fmla="*/ 1 h 25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9"/>
                      <a:gd name="T16" fmla="*/ 0 h 255"/>
                      <a:gd name="T17" fmla="*/ 109 w 109"/>
                      <a:gd name="T18" fmla="*/ 255 h 25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9" h="255">
                        <a:moveTo>
                          <a:pt x="0" y="138"/>
                        </a:moveTo>
                        <a:lnTo>
                          <a:pt x="109" y="0"/>
                        </a:lnTo>
                        <a:lnTo>
                          <a:pt x="109" y="117"/>
                        </a:lnTo>
                        <a:lnTo>
                          <a:pt x="0" y="255"/>
                        </a:lnTo>
                        <a:lnTo>
                          <a:pt x="0" y="138"/>
                        </a:lnTo>
                        <a:close/>
                      </a:path>
                    </a:pathLst>
                  </a:custGeom>
                  <a:solidFill>
                    <a:srgbClr val="005A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 sz="1200"/>
                  </a:p>
                </p:txBody>
              </p:sp>
              <p:sp>
                <p:nvSpPr>
                  <p:cNvPr id="200" name="Freeform 327"/>
                  <p:cNvSpPr>
                    <a:spLocks noChangeArrowheads="1"/>
                  </p:cNvSpPr>
                  <p:nvPr/>
                </p:nvSpPr>
                <p:spPr bwMode="auto">
                  <a:xfrm>
                    <a:off x="2666" y="2496"/>
                    <a:ext cx="52" cy="144"/>
                  </a:xfrm>
                  <a:custGeom>
                    <a:avLst/>
                    <a:gdLst>
                      <a:gd name="T0" fmla="*/ 0 w 109"/>
                      <a:gd name="T1" fmla="*/ 1 h 255"/>
                      <a:gd name="T2" fmla="*/ 0 w 109"/>
                      <a:gd name="T3" fmla="*/ 0 h 255"/>
                      <a:gd name="T4" fmla="*/ 0 w 109"/>
                      <a:gd name="T5" fmla="*/ 1 h 255"/>
                      <a:gd name="T6" fmla="*/ 0 w 109"/>
                      <a:gd name="T7" fmla="*/ 1 h 255"/>
                      <a:gd name="T8" fmla="*/ 0 w 109"/>
                      <a:gd name="T9" fmla="*/ 1 h 25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9"/>
                      <a:gd name="T16" fmla="*/ 0 h 255"/>
                      <a:gd name="T17" fmla="*/ 109 w 109"/>
                      <a:gd name="T18" fmla="*/ 255 h 25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9" h="255">
                        <a:moveTo>
                          <a:pt x="0" y="138"/>
                        </a:moveTo>
                        <a:lnTo>
                          <a:pt x="109" y="0"/>
                        </a:lnTo>
                        <a:lnTo>
                          <a:pt x="109" y="117"/>
                        </a:lnTo>
                        <a:lnTo>
                          <a:pt x="0" y="255"/>
                        </a:lnTo>
                        <a:lnTo>
                          <a:pt x="0" y="138"/>
                        </a:lnTo>
                        <a:close/>
                      </a:path>
                    </a:pathLst>
                  </a:custGeom>
                  <a:solidFill>
                    <a:srgbClr val="005A80"/>
                  </a:solidFill>
                  <a:ln w="4680">
                    <a:solidFill>
                      <a:srgbClr val="AAE6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 sz="1200"/>
                  </a:p>
                </p:txBody>
              </p:sp>
              <p:sp>
                <p:nvSpPr>
                  <p:cNvPr id="201" name="Freeform 328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2496"/>
                    <a:ext cx="222" cy="78"/>
                  </a:xfrm>
                  <a:custGeom>
                    <a:avLst/>
                    <a:gdLst>
                      <a:gd name="T0" fmla="*/ 0 w 463"/>
                      <a:gd name="T1" fmla="*/ 1 h 138"/>
                      <a:gd name="T2" fmla="*/ 0 w 463"/>
                      <a:gd name="T3" fmla="*/ 0 h 138"/>
                      <a:gd name="T4" fmla="*/ 0 w 463"/>
                      <a:gd name="T5" fmla="*/ 0 h 138"/>
                      <a:gd name="T6" fmla="*/ 0 w 463"/>
                      <a:gd name="T7" fmla="*/ 1 h 138"/>
                      <a:gd name="T8" fmla="*/ 0 w 463"/>
                      <a:gd name="T9" fmla="*/ 1 h 1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63"/>
                      <a:gd name="T16" fmla="*/ 0 h 138"/>
                      <a:gd name="T17" fmla="*/ 463 w 463"/>
                      <a:gd name="T18" fmla="*/ 138 h 1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63" h="138">
                        <a:moveTo>
                          <a:pt x="354" y="138"/>
                        </a:moveTo>
                        <a:lnTo>
                          <a:pt x="463" y="0"/>
                        </a:lnTo>
                        <a:lnTo>
                          <a:pt x="109" y="0"/>
                        </a:lnTo>
                        <a:lnTo>
                          <a:pt x="0" y="138"/>
                        </a:lnTo>
                        <a:lnTo>
                          <a:pt x="354" y="138"/>
                        </a:lnTo>
                        <a:close/>
                      </a:path>
                    </a:pathLst>
                  </a:custGeom>
                  <a:solidFill>
                    <a:srgbClr val="00B4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 sz="1200"/>
                  </a:p>
                </p:txBody>
              </p:sp>
              <p:sp>
                <p:nvSpPr>
                  <p:cNvPr id="202" name="Freeform 329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2496"/>
                    <a:ext cx="222" cy="78"/>
                  </a:xfrm>
                  <a:custGeom>
                    <a:avLst/>
                    <a:gdLst>
                      <a:gd name="T0" fmla="*/ 0 w 463"/>
                      <a:gd name="T1" fmla="*/ 1 h 138"/>
                      <a:gd name="T2" fmla="*/ 0 w 463"/>
                      <a:gd name="T3" fmla="*/ 0 h 138"/>
                      <a:gd name="T4" fmla="*/ 0 w 463"/>
                      <a:gd name="T5" fmla="*/ 0 h 138"/>
                      <a:gd name="T6" fmla="*/ 0 w 463"/>
                      <a:gd name="T7" fmla="*/ 1 h 138"/>
                      <a:gd name="T8" fmla="*/ 0 w 463"/>
                      <a:gd name="T9" fmla="*/ 1 h 1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63"/>
                      <a:gd name="T16" fmla="*/ 0 h 138"/>
                      <a:gd name="T17" fmla="*/ 463 w 463"/>
                      <a:gd name="T18" fmla="*/ 138 h 1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63" h="138">
                        <a:moveTo>
                          <a:pt x="354" y="138"/>
                        </a:moveTo>
                        <a:lnTo>
                          <a:pt x="463" y="0"/>
                        </a:lnTo>
                        <a:lnTo>
                          <a:pt x="109" y="0"/>
                        </a:lnTo>
                        <a:lnTo>
                          <a:pt x="0" y="138"/>
                        </a:lnTo>
                        <a:lnTo>
                          <a:pt x="354" y="138"/>
                        </a:lnTo>
                        <a:close/>
                      </a:path>
                    </a:pathLst>
                  </a:custGeom>
                  <a:solidFill>
                    <a:srgbClr val="00B4FF"/>
                  </a:solidFill>
                  <a:ln w="4680">
                    <a:solidFill>
                      <a:srgbClr val="AAE6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 sz="1200"/>
                  </a:p>
                </p:txBody>
              </p:sp>
            </p:grpSp>
            <p:grpSp>
              <p:nvGrpSpPr>
                <p:cNvPr id="178" name="Group 330"/>
                <p:cNvGrpSpPr>
                  <a:grpSpLocks/>
                </p:cNvGrpSpPr>
                <p:nvPr/>
              </p:nvGrpSpPr>
              <p:grpSpPr bwMode="auto">
                <a:xfrm>
                  <a:off x="2520" y="2498"/>
                  <a:ext cx="172" cy="71"/>
                  <a:chOff x="2520" y="2498"/>
                  <a:chExt cx="172" cy="71"/>
                </a:xfrm>
              </p:grpSpPr>
              <p:grpSp>
                <p:nvGrpSpPr>
                  <p:cNvPr id="179" name="Group 331"/>
                  <p:cNvGrpSpPr>
                    <a:grpSpLocks/>
                  </p:cNvGrpSpPr>
                  <p:nvPr/>
                </p:nvGrpSpPr>
                <p:grpSpPr bwMode="auto">
                  <a:xfrm>
                    <a:off x="2520" y="2498"/>
                    <a:ext cx="170" cy="68"/>
                    <a:chOff x="2520" y="2498"/>
                    <a:chExt cx="170" cy="68"/>
                  </a:xfrm>
                </p:grpSpPr>
                <p:sp>
                  <p:nvSpPr>
                    <p:cNvPr id="189" name="Freeform 3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96" y="2531"/>
                      <a:ext cx="72" cy="26"/>
                    </a:xfrm>
                    <a:custGeom>
                      <a:avLst/>
                      <a:gdLst>
                        <a:gd name="T0" fmla="*/ 0 w 151"/>
                        <a:gd name="T1" fmla="*/ 1 h 46"/>
                        <a:gd name="T2" fmla="*/ 0 w 151"/>
                        <a:gd name="T3" fmla="*/ 1 h 46"/>
                        <a:gd name="T4" fmla="*/ 0 w 151"/>
                        <a:gd name="T5" fmla="*/ 1 h 46"/>
                        <a:gd name="T6" fmla="*/ 0 w 151"/>
                        <a:gd name="T7" fmla="*/ 1 h 46"/>
                        <a:gd name="T8" fmla="*/ 0 w 151"/>
                        <a:gd name="T9" fmla="*/ 1 h 46"/>
                        <a:gd name="T10" fmla="*/ 0 w 151"/>
                        <a:gd name="T11" fmla="*/ 0 h 46"/>
                        <a:gd name="T12" fmla="*/ 0 w 151"/>
                        <a:gd name="T13" fmla="*/ 1 h 46"/>
                        <a:gd name="T14" fmla="*/ 0 w 151"/>
                        <a:gd name="T15" fmla="*/ 1 h 4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51"/>
                        <a:gd name="T25" fmla="*/ 0 h 46"/>
                        <a:gd name="T26" fmla="*/ 151 w 151"/>
                        <a:gd name="T27" fmla="*/ 46 h 4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51" h="46">
                          <a:moveTo>
                            <a:pt x="13" y="8"/>
                          </a:moveTo>
                          <a:lnTo>
                            <a:pt x="0" y="25"/>
                          </a:lnTo>
                          <a:lnTo>
                            <a:pt x="90" y="25"/>
                          </a:lnTo>
                          <a:lnTo>
                            <a:pt x="77" y="46"/>
                          </a:lnTo>
                          <a:lnTo>
                            <a:pt x="151" y="21"/>
                          </a:lnTo>
                          <a:lnTo>
                            <a:pt x="113" y="0"/>
                          </a:lnTo>
                          <a:lnTo>
                            <a:pt x="103" y="8"/>
                          </a:lnTo>
                          <a:lnTo>
                            <a:pt x="13" y="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 sz="1200"/>
                    </a:p>
                  </p:txBody>
                </p:sp>
                <p:sp>
                  <p:nvSpPr>
                    <p:cNvPr id="190" name="Freeform 3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96" y="2531"/>
                      <a:ext cx="72" cy="26"/>
                    </a:xfrm>
                    <a:custGeom>
                      <a:avLst/>
                      <a:gdLst>
                        <a:gd name="T0" fmla="*/ 0 w 151"/>
                        <a:gd name="T1" fmla="*/ 1 h 46"/>
                        <a:gd name="T2" fmla="*/ 0 w 151"/>
                        <a:gd name="T3" fmla="*/ 1 h 46"/>
                        <a:gd name="T4" fmla="*/ 0 w 151"/>
                        <a:gd name="T5" fmla="*/ 1 h 46"/>
                        <a:gd name="T6" fmla="*/ 0 w 151"/>
                        <a:gd name="T7" fmla="*/ 1 h 46"/>
                        <a:gd name="T8" fmla="*/ 0 w 151"/>
                        <a:gd name="T9" fmla="*/ 1 h 46"/>
                        <a:gd name="T10" fmla="*/ 0 w 151"/>
                        <a:gd name="T11" fmla="*/ 0 h 46"/>
                        <a:gd name="T12" fmla="*/ 0 w 151"/>
                        <a:gd name="T13" fmla="*/ 1 h 46"/>
                        <a:gd name="T14" fmla="*/ 0 w 151"/>
                        <a:gd name="T15" fmla="*/ 1 h 4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51"/>
                        <a:gd name="T25" fmla="*/ 0 h 46"/>
                        <a:gd name="T26" fmla="*/ 151 w 151"/>
                        <a:gd name="T27" fmla="*/ 46 h 4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51" h="46">
                          <a:moveTo>
                            <a:pt x="13" y="8"/>
                          </a:moveTo>
                          <a:lnTo>
                            <a:pt x="0" y="25"/>
                          </a:lnTo>
                          <a:lnTo>
                            <a:pt x="90" y="25"/>
                          </a:lnTo>
                          <a:lnTo>
                            <a:pt x="77" y="46"/>
                          </a:lnTo>
                          <a:lnTo>
                            <a:pt x="151" y="21"/>
                          </a:lnTo>
                          <a:lnTo>
                            <a:pt x="113" y="0"/>
                          </a:lnTo>
                          <a:lnTo>
                            <a:pt x="103" y="8"/>
                          </a:lnTo>
                          <a:lnTo>
                            <a:pt x="13" y="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 sz="1200"/>
                    </a:p>
                  </p:txBody>
                </p:sp>
                <p:sp>
                  <p:nvSpPr>
                    <p:cNvPr id="191" name="Freeform 3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18" y="2498"/>
                      <a:ext cx="72" cy="28"/>
                    </a:xfrm>
                    <a:custGeom>
                      <a:avLst/>
                      <a:gdLst>
                        <a:gd name="T0" fmla="*/ 0 w 151"/>
                        <a:gd name="T1" fmla="*/ 1 h 50"/>
                        <a:gd name="T2" fmla="*/ 0 w 151"/>
                        <a:gd name="T3" fmla="*/ 1 h 50"/>
                        <a:gd name="T4" fmla="*/ 0 w 151"/>
                        <a:gd name="T5" fmla="*/ 1 h 50"/>
                        <a:gd name="T6" fmla="*/ 0 w 151"/>
                        <a:gd name="T7" fmla="*/ 1 h 50"/>
                        <a:gd name="T8" fmla="*/ 0 w 151"/>
                        <a:gd name="T9" fmla="*/ 1 h 50"/>
                        <a:gd name="T10" fmla="*/ 0 w 151"/>
                        <a:gd name="T11" fmla="*/ 0 h 50"/>
                        <a:gd name="T12" fmla="*/ 0 w 151"/>
                        <a:gd name="T13" fmla="*/ 1 h 50"/>
                        <a:gd name="T14" fmla="*/ 0 w 151"/>
                        <a:gd name="T15" fmla="*/ 1 h 5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51"/>
                        <a:gd name="T25" fmla="*/ 0 h 50"/>
                        <a:gd name="T26" fmla="*/ 151 w 151"/>
                        <a:gd name="T27" fmla="*/ 50 h 5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51" h="50">
                          <a:moveTo>
                            <a:pt x="13" y="13"/>
                          </a:moveTo>
                          <a:lnTo>
                            <a:pt x="0" y="29"/>
                          </a:lnTo>
                          <a:lnTo>
                            <a:pt x="90" y="29"/>
                          </a:lnTo>
                          <a:lnTo>
                            <a:pt x="74" y="50"/>
                          </a:lnTo>
                          <a:lnTo>
                            <a:pt x="151" y="21"/>
                          </a:lnTo>
                          <a:lnTo>
                            <a:pt x="110" y="0"/>
                          </a:lnTo>
                          <a:lnTo>
                            <a:pt x="103" y="13"/>
                          </a:lnTo>
                          <a:lnTo>
                            <a:pt x="13" y="1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 sz="1200"/>
                    </a:p>
                  </p:txBody>
                </p:sp>
                <p:sp>
                  <p:nvSpPr>
                    <p:cNvPr id="192" name="Freeform 3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18" y="2498"/>
                      <a:ext cx="72" cy="28"/>
                    </a:xfrm>
                    <a:custGeom>
                      <a:avLst/>
                      <a:gdLst>
                        <a:gd name="T0" fmla="*/ 0 w 151"/>
                        <a:gd name="T1" fmla="*/ 1 h 50"/>
                        <a:gd name="T2" fmla="*/ 0 w 151"/>
                        <a:gd name="T3" fmla="*/ 1 h 50"/>
                        <a:gd name="T4" fmla="*/ 0 w 151"/>
                        <a:gd name="T5" fmla="*/ 1 h 50"/>
                        <a:gd name="T6" fmla="*/ 0 w 151"/>
                        <a:gd name="T7" fmla="*/ 1 h 50"/>
                        <a:gd name="T8" fmla="*/ 0 w 151"/>
                        <a:gd name="T9" fmla="*/ 1 h 50"/>
                        <a:gd name="T10" fmla="*/ 0 w 151"/>
                        <a:gd name="T11" fmla="*/ 0 h 50"/>
                        <a:gd name="T12" fmla="*/ 0 w 151"/>
                        <a:gd name="T13" fmla="*/ 1 h 50"/>
                        <a:gd name="T14" fmla="*/ 0 w 151"/>
                        <a:gd name="T15" fmla="*/ 1 h 5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51"/>
                        <a:gd name="T25" fmla="*/ 0 h 50"/>
                        <a:gd name="T26" fmla="*/ 151 w 151"/>
                        <a:gd name="T27" fmla="*/ 50 h 5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51" h="50">
                          <a:moveTo>
                            <a:pt x="13" y="13"/>
                          </a:moveTo>
                          <a:lnTo>
                            <a:pt x="0" y="29"/>
                          </a:lnTo>
                          <a:lnTo>
                            <a:pt x="90" y="29"/>
                          </a:lnTo>
                          <a:lnTo>
                            <a:pt x="74" y="50"/>
                          </a:lnTo>
                          <a:lnTo>
                            <a:pt x="151" y="21"/>
                          </a:lnTo>
                          <a:lnTo>
                            <a:pt x="110" y="0"/>
                          </a:lnTo>
                          <a:lnTo>
                            <a:pt x="103" y="13"/>
                          </a:lnTo>
                          <a:lnTo>
                            <a:pt x="13" y="1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 sz="1200"/>
                    </a:p>
                  </p:txBody>
                </p:sp>
                <p:sp>
                  <p:nvSpPr>
                    <p:cNvPr id="193" name="Freeform 3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20" y="2540"/>
                      <a:ext cx="72" cy="26"/>
                    </a:xfrm>
                    <a:custGeom>
                      <a:avLst/>
                      <a:gdLst>
                        <a:gd name="T0" fmla="*/ 0 w 151"/>
                        <a:gd name="T1" fmla="*/ 1 h 46"/>
                        <a:gd name="T2" fmla="*/ 0 w 151"/>
                        <a:gd name="T3" fmla="*/ 1 h 46"/>
                        <a:gd name="T4" fmla="*/ 0 w 151"/>
                        <a:gd name="T5" fmla="*/ 1 h 46"/>
                        <a:gd name="T6" fmla="*/ 0 w 151"/>
                        <a:gd name="T7" fmla="*/ 0 h 46"/>
                        <a:gd name="T8" fmla="*/ 0 w 151"/>
                        <a:gd name="T9" fmla="*/ 1 h 46"/>
                        <a:gd name="T10" fmla="*/ 0 w 151"/>
                        <a:gd name="T11" fmla="*/ 1 h 46"/>
                        <a:gd name="T12" fmla="*/ 0 w 151"/>
                        <a:gd name="T13" fmla="*/ 1 h 46"/>
                        <a:gd name="T14" fmla="*/ 0 w 151"/>
                        <a:gd name="T15" fmla="*/ 1 h 4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51"/>
                        <a:gd name="T25" fmla="*/ 0 h 46"/>
                        <a:gd name="T26" fmla="*/ 151 w 151"/>
                        <a:gd name="T27" fmla="*/ 46 h 4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51" h="46">
                          <a:moveTo>
                            <a:pt x="139" y="38"/>
                          </a:moveTo>
                          <a:lnTo>
                            <a:pt x="151" y="21"/>
                          </a:lnTo>
                          <a:lnTo>
                            <a:pt x="58" y="21"/>
                          </a:lnTo>
                          <a:lnTo>
                            <a:pt x="74" y="0"/>
                          </a:lnTo>
                          <a:lnTo>
                            <a:pt x="0" y="25"/>
                          </a:lnTo>
                          <a:lnTo>
                            <a:pt x="39" y="46"/>
                          </a:lnTo>
                          <a:lnTo>
                            <a:pt x="45" y="38"/>
                          </a:lnTo>
                          <a:lnTo>
                            <a:pt x="139" y="3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 sz="1200"/>
                    </a:p>
                  </p:txBody>
                </p:sp>
                <p:sp>
                  <p:nvSpPr>
                    <p:cNvPr id="194" name="Freeform 3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20" y="2540"/>
                      <a:ext cx="72" cy="26"/>
                    </a:xfrm>
                    <a:custGeom>
                      <a:avLst/>
                      <a:gdLst>
                        <a:gd name="T0" fmla="*/ 0 w 151"/>
                        <a:gd name="T1" fmla="*/ 1 h 46"/>
                        <a:gd name="T2" fmla="*/ 0 w 151"/>
                        <a:gd name="T3" fmla="*/ 1 h 46"/>
                        <a:gd name="T4" fmla="*/ 0 w 151"/>
                        <a:gd name="T5" fmla="*/ 1 h 46"/>
                        <a:gd name="T6" fmla="*/ 0 w 151"/>
                        <a:gd name="T7" fmla="*/ 0 h 46"/>
                        <a:gd name="T8" fmla="*/ 0 w 151"/>
                        <a:gd name="T9" fmla="*/ 1 h 46"/>
                        <a:gd name="T10" fmla="*/ 0 w 151"/>
                        <a:gd name="T11" fmla="*/ 1 h 46"/>
                        <a:gd name="T12" fmla="*/ 0 w 151"/>
                        <a:gd name="T13" fmla="*/ 1 h 46"/>
                        <a:gd name="T14" fmla="*/ 0 w 151"/>
                        <a:gd name="T15" fmla="*/ 1 h 4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51"/>
                        <a:gd name="T25" fmla="*/ 0 h 46"/>
                        <a:gd name="T26" fmla="*/ 151 w 151"/>
                        <a:gd name="T27" fmla="*/ 46 h 4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51" h="46">
                          <a:moveTo>
                            <a:pt x="139" y="38"/>
                          </a:moveTo>
                          <a:lnTo>
                            <a:pt x="151" y="21"/>
                          </a:lnTo>
                          <a:lnTo>
                            <a:pt x="58" y="21"/>
                          </a:lnTo>
                          <a:lnTo>
                            <a:pt x="74" y="0"/>
                          </a:lnTo>
                          <a:lnTo>
                            <a:pt x="0" y="25"/>
                          </a:lnTo>
                          <a:lnTo>
                            <a:pt x="39" y="46"/>
                          </a:lnTo>
                          <a:lnTo>
                            <a:pt x="45" y="38"/>
                          </a:lnTo>
                          <a:lnTo>
                            <a:pt x="139" y="3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 sz="1200"/>
                    </a:p>
                  </p:txBody>
                </p:sp>
                <p:sp>
                  <p:nvSpPr>
                    <p:cNvPr id="195" name="Freeform 3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1" y="2508"/>
                      <a:ext cx="72" cy="28"/>
                    </a:xfrm>
                    <a:custGeom>
                      <a:avLst/>
                      <a:gdLst>
                        <a:gd name="T0" fmla="*/ 0 w 151"/>
                        <a:gd name="T1" fmla="*/ 1 h 50"/>
                        <a:gd name="T2" fmla="*/ 0 w 151"/>
                        <a:gd name="T3" fmla="*/ 1 h 50"/>
                        <a:gd name="T4" fmla="*/ 0 w 151"/>
                        <a:gd name="T5" fmla="*/ 1 h 50"/>
                        <a:gd name="T6" fmla="*/ 0 w 151"/>
                        <a:gd name="T7" fmla="*/ 0 h 50"/>
                        <a:gd name="T8" fmla="*/ 0 w 151"/>
                        <a:gd name="T9" fmla="*/ 1 h 50"/>
                        <a:gd name="T10" fmla="*/ 0 w 151"/>
                        <a:gd name="T11" fmla="*/ 1 h 50"/>
                        <a:gd name="T12" fmla="*/ 0 w 151"/>
                        <a:gd name="T13" fmla="*/ 1 h 50"/>
                        <a:gd name="T14" fmla="*/ 0 w 151"/>
                        <a:gd name="T15" fmla="*/ 1 h 5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51"/>
                        <a:gd name="T25" fmla="*/ 0 h 50"/>
                        <a:gd name="T26" fmla="*/ 151 w 151"/>
                        <a:gd name="T27" fmla="*/ 50 h 5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51" h="50">
                          <a:moveTo>
                            <a:pt x="138" y="37"/>
                          </a:moveTo>
                          <a:lnTo>
                            <a:pt x="151" y="21"/>
                          </a:lnTo>
                          <a:lnTo>
                            <a:pt x="61" y="21"/>
                          </a:lnTo>
                          <a:lnTo>
                            <a:pt x="77" y="0"/>
                          </a:lnTo>
                          <a:lnTo>
                            <a:pt x="0" y="29"/>
                          </a:lnTo>
                          <a:lnTo>
                            <a:pt x="42" y="50"/>
                          </a:lnTo>
                          <a:lnTo>
                            <a:pt x="48" y="37"/>
                          </a:lnTo>
                          <a:lnTo>
                            <a:pt x="138" y="3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 sz="1200"/>
                    </a:p>
                  </p:txBody>
                </p:sp>
                <p:sp>
                  <p:nvSpPr>
                    <p:cNvPr id="196" name="Freeform 3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1" y="2508"/>
                      <a:ext cx="72" cy="28"/>
                    </a:xfrm>
                    <a:custGeom>
                      <a:avLst/>
                      <a:gdLst>
                        <a:gd name="T0" fmla="*/ 0 w 151"/>
                        <a:gd name="T1" fmla="*/ 1 h 50"/>
                        <a:gd name="T2" fmla="*/ 0 w 151"/>
                        <a:gd name="T3" fmla="*/ 1 h 50"/>
                        <a:gd name="T4" fmla="*/ 0 w 151"/>
                        <a:gd name="T5" fmla="*/ 1 h 50"/>
                        <a:gd name="T6" fmla="*/ 0 w 151"/>
                        <a:gd name="T7" fmla="*/ 0 h 50"/>
                        <a:gd name="T8" fmla="*/ 0 w 151"/>
                        <a:gd name="T9" fmla="*/ 1 h 50"/>
                        <a:gd name="T10" fmla="*/ 0 w 151"/>
                        <a:gd name="T11" fmla="*/ 1 h 50"/>
                        <a:gd name="T12" fmla="*/ 0 w 151"/>
                        <a:gd name="T13" fmla="*/ 1 h 50"/>
                        <a:gd name="T14" fmla="*/ 0 w 151"/>
                        <a:gd name="T15" fmla="*/ 1 h 5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51"/>
                        <a:gd name="T25" fmla="*/ 0 h 50"/>
                        <a:gd name="T26" fmla="*/ 151 w 151"/>
                        <a:gd name="T27" fmla="*/ 50 h 5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51" h="50">
                          <a:moveTo>
                            <a:pt x="138" y="37"/>
                          </a:moveTo>
                          <a:lnTo>
                            <a:pt x="151" y="21"/>
                          </a:lnTo>
                          <a:lnTo>
                            <a:pt x="61" y="21"/>
                          </a:lnTo>
                          <a:lnTo>
                            <a:pt x="77" y="0"/>
                          </a:lnTo>
                          <a:lnTo>
                            <a:pt x="0" y="29"/>
                          </a:lnTo>
                          <a:lnTo>
                            <a:pt x="42" y="50"/>
                          </a:lnTo>
                          <a:lnTo>
                            <a:pt x="48" y="37"/>
                          </a:lnTo>
                          <a:lnTo>
                            <a:pt x="138" y="3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 sz="1200"/>
                    </a:p>
                  </p:txBody>
                </p:sp>
              </p:grpSp>
              <p:grpSp>
                <p:nvGrpSpPr>
                  <p:cNvPr id="180" name="Group 340"/>
                  <p:cNvGrpSpPr>
                    <a:grpSpLocks/>
                  </p:cNvGrpSpPr>
                  <p:nvPr/>
                </p:nvGrpSpPr>
                <p:grpSpPr bwMode="auto">
                  <a:xfrm>
                    <a:off x="2522" y="2500"/>
                    <a:ext cx="170" cy="69"/>
                    <a:chOff x="2522" y="2500"/>
                    <a:chExt cx="170" cy="69"/>
                  </a:xfrm>
                </p:grpSpPr>
                <p:sp>
                  <p:nvSpPr>
                    <p:cNvPr id="181" name="Freeform 3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97" y="2534"/>
                      <a:ext cx="73" cy="26"/>
                    </a:xfrm>
                    <a:custGeom>
                      <a:avLst/>
                      <a:gdLst>
                        <a:gd name="T0" fmla="*/ 0 w 152"/>
                        <a:gd name="T1" fmla="*/ 1 h 46"/>
                        <a:gd name="T2" fmla="*/ 0 w 152"/>
                        <a:gd name="T3" fmla="*/ 1 h 46"/>
                        <a:gd name="T4" fmla="*/ 0 w 152"/>
                        <a:gd name="T5" fmla="*/ 1 h 46"/>
                        <a:gd name="T6" fmla="*/ 0 w 152"/>
                        <a:gd name="T7" fmla="*/ 1 h 46"/>
                        <a:gd name="T8" fmla="*/ 0 w 152"/>
                        <a:gd name="T9" fmla="*/ 1 h 46"/>
                        <a:gd name="T10" fmla="*/ 0 w 152"/>
                        <a:gd name="T11" fmla="*/ 0 h 46"/>
                        <a:gd name="T12" fmla="*/ 0 w 152"/>
                        <a:gd name="T13" fmla="*/ 1 h 46"/>
                        <a:gd name="T14" fmla="*/ 0 w 152"/>
                        <a:gd name="T15" fmla="*/ 1 h 4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52"/>
                        <a:gd name="T25" fmla="*/ 0 h 46"/>
                        <a:gd name="T26" fmla="*/ 152 w 152"/>
                        <a:gd name="T27" fmla="*/ 46 h 4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52" h="46">
                          <a:moveTo>
                            <a:pt x="13" y="8"/>
                          </a:moveTo>
                          <a:lnTo>
                            <a:pt x="0" y="25"/>
                          </a:lnTo>
                          <a:lnTo>
                            <a:pt x="90" y="25"/>
                          </a:lnTo>
                          <a:lnTo>
                            <a:pt x="77" y="46"/>
                          </a:lnTo>
                          <a:lnTo>
                            <a:pt x="152" y="21"/>
                          </a:lnTo>
                          <a:lnTo>
                            <a:pt x="113" y="0"/>
                          </a:lnTo>
                          <a:lnTo>
                            <a:pt x="103" y="8"/>
                          </a:lnTo>
                          <a:lnTo>
                            <a:pt x="13" y="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 sz="1200"/>
                    </a:p>
                  </p:txBody>
                </p:sp>
                <p:sp>
                  <p:nvSpPr>
                    <p:cNvPr id="182" name="Freeform 3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97" y="2534"/>
                      <a:ext cx="73" cy="26"/>
                    </a:xfrm>
                    <a:custGeom>
                      <a:avLst/>
                      <a:gdLst>
                        <a:gd name="T0" fmla="*/ 0 w 152"/>
                        <a:gd name="T1" fmla="*/ 1 h 46"/>
                        <a:gd name="T2" fmla="*/ 0 w 152"/>
                        <a:gd name="T3" fmla="*/ 1 h 46"/>
                        <a:gd name="T4" fmla="*/ 0 w 152"/>
                        <a:gd name="T5" fmla="*/ 1 h 46"/>
                        <a:gd name="T6" fmla="*/ 0 w 152"/>
                        <a:gd name="T7" fmla="*/ 1 h 46"/>
                        <a:gd name="T8" fmla="*/ 0 w 152"/>
                        <a:gd name="T9" fmla="*/ 1 h 46"/>
                        <a:gd name="T10" fmla="*/ 0 w 152"/>
                        <a:gd name="T11" fmla="*/ 0 h 46"/>
                        <a:gd name="T12" fmla="*/ 0 w 152"/>
                        <a:gd name="T13" fmla="*/ 1 h 46"/>
                        <a:gd name="T14" fmla="*/ 0 w 152"/>
                        <a:gd name="T15" fmla="*/ 1 h 4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52"/>
                        <a:gd name="T25" fmla="*/ 0 h 46"/>
                        <a:gd name="T26" fmla="*/ 152 w 152"/>
                        <a:gd name="T27" fmla="*/ 46 h 4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52" h="46">
                          <a:moveTo>
                            <a:pt x="13" y="8"/>
                          </a:moveTo>
                          <a:lnTo>
                            <a:pt x="0" y="25"/>
                          </a:lnTo>
                          <a:lnTo>
                            <a:pt x="90" y="25"/>
                          </a:lnTo>
                          <a:lnTo>
                            <a:pt x="77" y="46"/>
                          </a:lnTo>
                          <a:lnTo>
                            <a:pt x="152" y="21"/>
                          </a:lnTo>
                          <a:lnTo>
                            <a:pt x="113" y="0"/>
                          </a:lnTo>
                          <a:lnTo>
                            <a:pt x="103" y="8"/>
                          </a:lnTo>
                          <a:lnTo>
                            <a:pt x="13" y="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 sz="1200"/>
                    </a:p>
                  </p:txBody>
                </p:sp>
                <p:sp>
                  <p:nvSpPr>
                    <p:cNvPr id="183" name="Freeform 3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19" y="2500"/>
                      <a:ext cx="73" cy="28"/>
                    </a:xfrm>
                    <a:custGeom>
                      <a:avLst/>
                      <a:gdLst>
                        <a:gd name="T0" fmla="*/ 0 w 152"/>
                        <a:gd name="T1" fmla="*/ 1 h 50"/>
                        <a:gd name="T2" fmla="*/ 0 w 152"/>
                        <a:gd name="T3" fmla="*/ 1 h 50"/>
                        <a:gd name="T4" fmla="*/ 0 w 152"/>
                        <a:gd name="T5" fmla="*/ 1 h 50"/>
                        <a:gd name="T6" fmla="*/ 0 w 152"/>
                        <a:gd name="T7" fmla="*/ 1 h 50"/>
                        <a:gd name="T8" fmla="*/ 0 w 152"/>
                        <a:gd name="T9" fmla="*/ 1 h 50"/>
                        <a:gd name="T10" fmla="*/ 0 w 152"/>
                        <a:gd name="T11" fmla="*/ 0 h 50"/>
                        <a:gd name="T12" fmla="*/ 0 w 152"/>
                        <a:gd name="T13" fmla="*/ 1 h 50"/>
                        <a:gd name="T14" fmla="*/ 0 w 152"/>
                        <a:gd name="T15" fmla="*/ 1 h 5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52"/>
                        <a:gd name="T25" fmla="*/ 0 h 50"/>
                        <a:gd name="T26" fmla="*/ 152 w 152"/>
                        <a:gd name="T27" fmla="*/ 50 h 5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52" h="50">
                          <a:moveTo>
                            <a:pt x="13" y="13"/>
                          </a:moveTo>
                          <a:lnTo>
                            <a:pt x="0" y="30"/>
                          </a:lnTo>
                          <a:lnTo>
                            <a:pt x="90" y="30"/>
                          </a:lnTo>
                          <a:lnTo>
                            <a:pt x="74" y="50"/>
                          </a:lnTo>
                          <a:lnTo>
                            <a:pt x="152" y="21"/>
                          </a:lnTo>
                          <a:lnTo>
                            <a:pt x="110" y="0"/>
                          </a:lnTo>
                          <a:lnTo>
                            <a:pt x="103" y="13"/>
                          </a:lnTo>
                          <a:lnTo>
                            <a:pt x="13" y="13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 sz="1200"/>
                    </a:p>
                  </p:txBody>
                </p:sp>
                <p:sp>
                  <p:nvSpPr>
                    <p:cNvPr id="184" name="Freeform 3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19" y="2500"/>
                      <a:ext cx="73" cy="28"/>
                    </a:xfrm>
                    <a:custGeom>
                      <a:avLst/>
                      <a:gdLst>
                        <a:gd name="T0" fmla="*/ 0 w 152"/>
                        <a:gd name="T1" fmla="*/ 1 h 50"/>
                        <a:gd name="T2" fmla="*/ 0 w 152"/>
                        <a:gd name="T3" fmla="*/ 1 h 50"/>
                        <a:gd name="T4" fmla="*/ 0 w 152"/>
                        <a:gd name="T5" fmla="*/ 1 h 50"/>
                        <a:gd name="T6" fmla="*/ 0 w 152"/>
                        <a:gd name="T7" fmla="*/ 1 h 50"/>
                        <a:gd name="T8" fmla="*/ 0 w 152"/>
                        <a:gd name="T9" fmla="*/ 1 h 50"/>
                        <a:gd name="T10" fmla="*/ 0 w 152"/>
                        <a:gd name="T11" fmla="*/ 0 h 50"/>
                        <a:gd name="T12" fmla="*/ 0 w 152"/>
                        <a:gd name="T13" fmla="*/ 1 h 50"/>
                        <a:gd name="T14" fmla="*/ 0 w 152"/>
                        <a:gd name="T15" fmla="*/ 1 h 5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52"/>
                        <a:gd name="T25" fmla="*/ 0 h 50"/>
                        <a:gd name="T26" fmla="*/ 152 w 152"/>
                        <a:gd name="T27" fmla="*/ 50 h 5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52" h="50">
                          <a:moveTo>
                            <a:pt x="13" y="13"/>
                          </a:moveTo>
                          <a:lnTo>
                            <a:pt x="0" y="30"/>
                          </a:lnTo>
                          <a:lnTo>
                            <a:pt x="90" y="30"/>
                          </a:lnTo>
                          <a:lnTo>
                            <a:pt x="74" y="50"/>
                          </a:lnTo>
                          <a:lnTo>
                            <a:pt x="152" y="21"/>
                          </a:lnTo>
                          <a:lnTo>
                            <a:pt x="110" y="0"/>
                          </a:lnTo>
                          <a:lnTo>
                            <a:pt x="103" y="13"/>
                          </a:lnTo>
                          <a:lnTo>
                            <a:pt x="13" y="13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 sz="1200"/>
                    </a:p>
                  </p:txBody>
                </p:sp>
                <p:sp>
                  <p:nvSpPr>
                    <p:cNvPr id="185" name="Freeform 3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22" y="2543"/>
                      <a:ext cx="73" cy="26"/>
                    </a:xfrm>
                    <a:custGeom>
                      <a:avLst/>
                      <a:gdLst>
                        <a:gd name="T0" fmla="*/ 0 w 152"/>
                        <a:gd name="T1" fmla="*/ 1 h 46"/>
                        <a:gd name="T2" fmla="*/ 0 w 152"/>
                        <a:gd name="T3" fmla="*/ 1 h 46"/>
                        <a:gd name="T4" fmla="*/ 0 w 152"/>
                        <a:gd name="T5" fmla="*/ 1 h 46"/>
                        <a:gd name="T6" fmla="*/ 0 w 152"/>
                        <a:gd name="T7" fmla="*/ 0 h 46"/>
                        <a:gd name="T8" fmla="*/ 0 w 152"/>
                        <a:gd name="T9" fmla="*/ 1 h 46"/>
                        <a:gd name="T10" fmla="*/ 0 w 152"/>
                        <a:gd name="T11" fmla="*/ 1 h 46"/>
                        <a:gd name="T12" fmla="*/ 0 w 152"/>
                        <a:gd name="T13" fmla="*/ 1 h 46"/>
                        <a:gd name="T14" fmla="*/ 0 w 152"/>
                        <a:gd name="T15" fmla="*/ 1 h 4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52"/>
                        <a:gd name="T25" fmla="*/ 0 h 46"/>
                        <a:gd name="T26" fmla="*/ 152 w 152"/>
                        <a:gd name="T27" fmla="*/ 46 h 4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52" h="46">
                          <a:moveTo>
                            <a:pt x="139" y="37"/>
                          </a:moveTo>
                          <a:lnTo>
                            <a:pt x="152" y="20"/>
                          </a:lnTo>
                          <a:lnTo>
                            <a:pt x="58" y="20"/>
                          </a:lnTo>
                          <a:lnTo>
                            <a:pt x="74" y="0"/>
                          </a:lnTo>
                          <a:lnTo>
                            <a:pt x="0" y="25"/>
                          </a:lnTo>
                          <a:lnTo>
                            <a:pt x="39" y="46"/>
                          </a:lnTo>
                          <a:lnTo>
                            <a:pt x="45" y="37"/>
                          </a:lnTo>
                          <a:lnTo>
                            <a:pt x="139" y="3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 sz="1200"/>
                    </a:p>
                  </p:txBody>
                </p:sp>
                <p:sp>
                  <p:nvSpPr>
                    <p:cNvPr id="186" name="Freeform 3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22" y="2543"/>
                      <a:ext cx="73" cy="26"/>
                    </a:xfrm>
                    <a:custGeom>
                      <a:avLst/>
                      <a:gdLst>
                        <a:gd name="T0" fmla="*/ 0 w 152"/>
                        <a:gd name="T1" fmla="*/ 1 h 46"/>
                        <a:gd name="T2" fmla="*/ 0 w 152"/>
                        <a:gd name="T3" fmla="*/ 1 h 46"/>
                        <a:gd name="T4" fmla="*/ 0 w 152"/>
                        <a:gd name="T5" fmla="*/ 1 h 46"/>
                        <a:gd name="T6" fmla="*/ 0 w 152"/>
                        <a:gd name="T7" fmla="*/ 0 h 46"/>
                        <a:gd name="T8" fmla="*/ 0 w 152"/>
                        <a:gd name="T9" fmla="*/ 1 h 46"/>
                        <a:gd name="T10" fmla="*/ 0 w 152"/>
                        <a:gd name="T11" fmla="*/ 1 h 46"/>
                        <a:gd name="T12" fmla="*/ 0 w 152"/>
                        <a:gd name="T13" fmla="*/ 1 h 46"/>
                        <a:gd name="T14" fmla="*/ 0 w 152"/>
                        <a:gd name="T15" fmla="*/ 1 h 4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52"/>
                        <a:gd name="T25" fmla="*/ 0 h 46"/>
                        <a:gd name="T26" fmla="*/ 152 w 152"/>
                        <a:gd name="T27" fmla="*/ 46 h 4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52" h="46">
                          <a:moveTo>
                            <a:pt x="139" y="37"/>
                          </a:moveTo>
                          <a:lnTo>
                            <a:pt x="152" y="20"/>
                          </a:lnTo>
                          <a:lnTo>
                            <a:pt x="58" y="20"/>
                          </a:lnTo>
                          <a:lnTo>
                            <a:pt x="74" y="0"/>
                          </a:lnTo>
                          <a:lnTo>
                            <a:pt x="0" y="25"/>
                          </a:lnTo>
                          <a:lnTo>
                            <a:pt x="39" y="46"/>
                          </a:lnTo>
                          <a:lnTo>
                            <a:pt x="45" y="37"/>
                          </a:lnTo>
                          <a:lnTo>
                            <a:pt x="139" y="3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 sz="1200"/>
                    </a:p>
                  </p:txBody>
                </p:sp>
                <p:sp>
                  <p:nvSpPr>
                    <p:cNvPr id="187" name="Freeform 3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2" y="2510"/>
                      <a:ext cx="73" cy="28"/>
                    </a:xfrm>
                    <a:custGeom>
                      <a:avLst/>
                      <a:gdLst>
                        <a:gd name="T0" fmla="*/ 0 w 152"/>
                        <a:gd name="T1" fmla="*/ 1 h 50"/>
                        <a:gd name="T2" fmla="*/ 0 w 152"/>
                        <a:gd name="T3" fmla="*/ 1 h 50"/>
                        <a:gd name="T4" fmla="*/ 0 w 152"/>
                        <a:gd name="T5" fmla="*/ 1 h 50"/>
                        <a:gd name="T6" fmla="*/ 0 w 152"/>
                        <a:gd name="T7" fmla="*/ 0 h 50"/>
                        <a:gd name="T8" fmla="*/ 0 w 152"/>
                        <a:gd name="T9" fmla="*/ 1 h 50"/>
                        <a:gd name="T10" fmla="*/ 0 w 152"/>
                        <a:gd name="T11" fmla="*/ 1 h 50"/>
                        <a:gd name="T12" fmla="*/ 0 w 152"/>
                        <a:gd name="T13" fmla="*/ 1 h 50"/>
                        <a:gd name="T14" fmla="*/ 0 w 152"/>
                        <a:gd name="T15" fmla="*/ 1 h 5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52"/>
                        <a:gd name="T25" fmla="*/ 0 h 50"/>
                        <a:gd name="T26" fmla="*/ 152 w 152"/>
                        <a:gd name="T27" fmla="*/ 50 h 5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52" h="50">
                          <a:moveTo>
                            <a:pt x="139" y="38"/>
                          </a:moveTo>
                          <a:lnTo>
                            <a:pt x="152" y="21"/>
                          </a:lnTo>
                          <a:lnTo>
                            <a:pt x="61" y="21"/>
                          </a:lnTo>
                          <a:lnTo>
                            <a:pt x="78" y="0"/>
                          </a:lnTo>
                          <a:lnTo>
                            <a:pt x="0" y="29"/>
                          </a:lnTo>
                          <a:lnTo>
                            <a:pt x="42" y="50"/>
                          </a:lnTo>
                          <a:lnTo>
                            <a:pt x="49" y="38"/>
                          </a:lnTo>
                          <a:lnTo>
                            <a:pt x="139" y="3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 sz="1200"/>
                    </a:p>
                  </p:txBody>
                </p:sp>
                <p:sp>
                  <p:nvSpPr>
                    <p:cNvPr id="188" name="Freeform 3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2" y="2510"/>
                      <a:ext cx="73" cy="28"/>
                    </a:xfrm>
                    <a:custGeom>
                      <a:avLst/>
                      <a:gdLst>
                        <a:gd name="T0" fmla="*/ 0 w 152"/>
                        <a:gd name="T1" fmla="*/ 1 h 50"/>
                        <a:gd name="T2" fmla="*/ 0 w 152"/>
                        <a:gd name="T3" fmla="*/ 1 h 50"/>
                        <a:gd name="T4" fmla="*/ 0 w 152"/>
                        <a:gd name="T5" fmla="*/ 1 h 50"/>
                        <a:gd name="T6" fmla="*/ 0 w 152"/>
                        <a:gd name="T7" fmla="*/ 0 h 50"/>
                        <a:gd name="T8" fmla="*/ 0 w 152"/>
                        <a:gd name="T9" fmla="*/ 1 h 50"/>
                        <a:gd name="T10" fmla="*/ 0 w 152"/>
                        <a:gd name="T11" fmla="*/ 1 h 50"/>
                        <a:gd name="T12" fmla="*/ 0 w 152"/>
                        <a:gd name="T13" fmla="*/ 1 h 50"/>
                        <a:gd name="T14" fmla="*/ 0 w 152"/>
                        <a:gd name="T15" fmla="*/ 1 h 5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52"/>
                        <a:gd name="T25" fmla="*/ 0 h 50"/>
                        <a:gd name="T26" fmla="*/ 152 w 152"/>
                        <a:gd name="T27" fmla="*/ 50 h 5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52" h="50">
                          <a:moveTo>
                            <a:pt x="139" y="38"/>
                          </a:moveTo>
                          <a:lnTo>
                            <a:pt x="152" y="21"/>
                          </a:lnTo>
                          <a:lnTo>
                            <a:pt x="61" y="21"/>
                          </a:lnTo>
                          <a:lnTo>
                            <a:pt x="78" y="0"/>
                          </a:lnTo>
                          <a:lnTo>
                            <a:pt x="0" y="29"/>
                          </a:lnTo>
                          <a:lnTo>
                            <a:pt x="42" y="50"/>
                          </a:lnTo>
                          <a:lnTo>
                            <a:pt x="49" y="38"/>
                          </a:lnTo>
                          <a:lnTo>
                            <a:pt x="139" y="3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 sz="1200"/>
                    </a:p>
                  </p:txBody>
                </p:sp>
              </p:grpSp>
            </p:grpSp>
          </p:grpSp>
          <p:grpSp>
            <p:nvGrpSpPr>
              <p:cNvPr id="27" name="Group 376"/>
              <p:cNvGrpSpPr>
                <a:grpSpLocks/>
              </p:cNvGrpSpPr>
              <p:nvPr/>
            </p:nvGrpSpPr>
            <p:grpSpPr bwMode="auto">
              <a:xfrm>
                <a:off x="1835694" y="4221084"/>
                <a:ext cx="358803" cy="258221"/>
                <a:chOff x="2352" y="2688"/>
                <a:chExt cx="222" cy="144"/>
              </a:xfrm>
            </p:grpSpPr>
            <p:grpSp>
              <p:nvGrpSpPr>
                <p:cNvPr id="151" name="Group 377"/>
                <p:cNvGrpSpPr>
                  <a:grpSpLocks/>
                </p:cNvGrpSpPr>
                <p:nvPr/>
              </p:nvGrpSpPr>
              <p:grpSpPr bwMode="auto">
                <a:xfrm>
                  <a:off x="2352" y="2688"/>
                  <a:ext cx="222" cy="144"/>
                  <a:chOff x="2352" y="2688"/>
                  <a:chExt cx="222" cy="144"/>
                </a:xfrm>
              </p:grpSpPr>
              <p:sp>
                <p:nvSpPr>
                  <p:cNvPr id="171" name="Rectangle 378"/>
                  <p:cNvSpPr>
                    <a:spLocks noChangeArrowheads="1"/>
                  </p:cNvSpPr>
                  <p:nvPr/>
                </p:nvSpPr>
                <p:spPr bwMode="auto">
                  <a:xfrm>
                    <a:off x="2352" y="2766"/>
                    <a:ext cx="170" cy="66"/>
                  </a:xfrm>
                  <a:prstGeom prst="rect">
                    <a:avLst/>
                  </a:prstGeom>
                  <a:solidFill>
                    <a:srgbClr val="0096D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lnSpc>
                        <a:spcPct val="104000"/>
                      </a:lnSpc>
                      <a:buClr>
                        <a:srgbClr val="000000"/>
                      </a:buClr>
                      <a:buSzPct val="100000"/>
                      <a:buFont typeface="Arial" pitchFamily="34" charset="0"/>
                      <a:buNone/>
                    </a:pPr>
                    <a:endParaRPr lang="pt-BR" sz="1200">
                      <a:latin typeface="Book Antiqua" pitchFamily="18" charset="0"/>
                    </a:endParaRPr>
                  </a:p>
                </p:txBody>
              </p:sp>
              <p:sp>
                <p:nvSpPr>
                  <p:cNvPr id="172" name="Rectangle 379"/>
                  <p:cNvSpPr>
                    <a:spLocks noChangeArrowheads="1"/>
                  </p:cNvSpPr>
                  <p:nvPr/>
                </p:nvSpPr>
                <p:spPr bwMode="auto">
                  <a:xfrm>
                    <a:off x="2352" y="2766"/>
                    <a:ext cx="169" cy="65"/>
                  </a:xfrm>
                  <a:prstGeom prst="rect">
                    <a:avLst/>
                  </a:prstGeom>
                  <a:solidFill>
                    <a:srgbClr val="0096D5"/>
                  </a:solidFill>
                  <a:ln w="4680">
                    <a:solidFill>
                      <a:srgbClr val="AAE6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lnSpc>
                        <a:spcPct val="104000"/>
                      </a:lnSpc>
                      <a:buClr>
                        <a:srgbClr val="000000"/>
                      </a:buClr>
                      <a:buSzPct val="100000"/>
                      <a:buFont typeface="Arial" pitchFamily="34" charset="0"/>
                      <a:buNone/>
                    </a:pPr>
                    <a:endParaRPr lang="pt-BR" sz="1200">
                      <a:latin typeface="Book Antiqua" pitchFamily="18" charset="0"/>
                    </a:endParaRPr>
                  </a:p>
                </p:txBody>
              </p:sp>
              <p:sp>
                <p:nvSpPr>
                  <p:cNvPr id="173" name="Freeform 380"/>
                  <p:cNvSpPr>
                    <a:spLocks noChangeArrowheads="1"/>
                  </p:cNvSpPr>
                  <p:nvPr/>
                </p:nvSpPr>
                <p:spPr bwMode="auto">
                  <a:xfrm>
                    <a:off x="2522" y="2688"/>
                    <a:ext cx="52" cy="144"/>
                  </a:xfrm>
                  <a:custGeom>
                    <a:avLst/>
                    <a:gdLst>
                      <a:gd name="T0" fmla="*/ 0 w 109"/>
                      <a:gd name="T1" fmla="*/ 1 h 255"/>
                      <a:gd name="T2" fmla="*/ 0 w 109"/>
                      <a:gd name="T3" fmla="*/ 0 h 255"/>
                      <a:gd name="T4" fmla="*/ 0 w 109"/>
                      <a:gd name="T5" fmla="*/ 1 h 255"/>
                      <a:gd name="T6" fmla="*/ 0 w 109"/>
                      <a:gd name="T7" fmla="*/ 1 h 255"/>
                      <a:gd name="T8" fmla="*/ 0 w 109"/>
                      <a:gd name="T9" fmla="*/ 1 h 25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9"/>
                      <a:gd name="T16" fmla="*/ 0 h 255"/>
                      <a:gd name="T17" fmla="*/ 109 w 109"/>
                      <a:gd name="T18" fmla="*/ 255 h 25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9" h="255">
                        <a:moveTo>
                          <a:pt x="0" y="138"/>
                        </a:moveTo>
                        <a:lnTo>
                          <a:pt x="109" y="0"/>
                        </a:lnTo>
                        <a:lnTo>
                          <a:pt x="109" y="117"/>
                        </a:lnTo>
                        <a:lnTo>
                          <a:pt x="0" y="255"/>
                        </a:lnTo>
                        <a:lnTo>
                          <a:pt x="0" y="138"/>
                        </a:lnTo>
                        <a:close/>
                      </a:path>
                    </a:pathLst>
                  </a:custGeom>
                  <a:solidFill>
                    <a:srgbClr val="005A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 sz="1200"/>
                  </a:p>
                </p:txBody>
              </p:sp>
              <p:sp>
                <p:nvSpPr>
                  <p:cNvPr id="174" name="Freeform 381"/>
                  <p:cNvSpPr>
                    <a:spLocks noChangeArrowheads="1"/>
                  </p:cNvSpPr>
                  <p:nvPr/>
                </p:nvSpPr>
                <p:spPr bwMode="auto">
                  <a:xfrm>
                    <a:off x="2522" y="2688"/>
                    <a:ext cx="52" cy="144"/>
                  </a:xfrm>
                  <a:custGeom>
                    <a:avLst/>
                    <a:gdLst>
                      <a:gd name="T0" fmla="*/ 0 w 109"/>
                      <a:gd name="T1" fmla="*/ 1 h 255"/>
                      <a:gd name="T2" fmla="*/ 0 w 109"/>
                      <a:gd name="T3" fmla="*/ 0 h 255"/>
                      <a:gd name="T4" fmla="*/ 0 w 109"/>
                      <a:gd name="T5" fmla="*/ 1 h 255"/>
                      <a:gd name="T6" fmla="*/ 0 w 109"/>
                      <a:gd name="T7" fmla="*/ 1 h 255"/>
                      <a:gd name="T8" fmla="*/ 0 w 109"/>
                      <a:gd name="T9" fmla="*/ 1 h 25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9"/>
                      <a:gd name="T16" fmla="*/ 0 h 255"/>
                      <a:gd name="T17" fmla="*/ 109 w 109"/>
                      <a:gd name="T18" fmla="*/ 255 h 25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9" h="255">
                        <a:moveTo>
                          <a:pt x="0" y="138"/>
                        </a:moveTo>
                        <a:lnTo>
                          <a:pt x="109" y="0"/>
                        </a:lnTo>
                        <a:lnTo>
                          <a:pt x="109" y="117"/>
                        </a:lnTo>
                        <a:lnTo>
                          <a:pt x="0" y="255"/>
                        </a:lnTo>
                        <a:lnTo>
                          <a:pt x="0" y="138"/>
                        </a:lnTo>
                        <a:close/>
                      </a:path>
                    </a:pathLst>
                  </a:custGeom>
                  <a:solidFill>
                    <a:srgbClr val="005A80"/>
                  </a:solidFill>
                  <a:ln w="4680">
                    <a:solidFill>
                      <a:srgbClr val="AAE6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 sz="1200"/>
                  </a:p>
                </p:txBody>
              </p:sp>
              <p:sp>
                <p:nvSpPr>
                  <p:cNvPr id="175" name="Freeform 382"/>
                  <p:cNvSpPr>
                    <a:spLocks noChangeArrowheads="1"/>
                  </p:cNvSpPr>
                  <p:nvPr/>
                </p:nvSpPr>
                <p:spPr bwMode="auto">
                  <a:xfrm>
                    <a:off x="2352" y="2688"/>
                    <a:ext cx="222" cy="78"/>
                  </a:xfrm>
                  <a:custGeom>
                    <a:avLst/>
                    <a:gdLst>
                      <a:gd name="T0" fmla="*/ 0 w 463"/>
                      <a:gd name="T1" fmla="*/ 1 h 138"/>
                      <a:gd name="T2" fmla="*/ 0 w 463"/>
                      <a:gd name="T3" fmla="*/ 0 h 138"/>
                      <a:gd name="T4" fmla="*/ 0 w 463"/>
                      <a:gd name="T5" fmla="*/ 0 h 138"/>
                      <a:gd name="T6" fmla="*/ 0 w 463"/>
                      <a:gd name="T7" fmla="*/ 1 h 138"/>
                      <a:gd name="T8" fmla="*/ 0 w 463"/>
                      <a:gd name="T9" fmla="*/ 1 h 1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63"/>
                      <a:gd name="T16" fmla="*/ 0 h 138"/>
                      <a:gd name="T17" fmla="*/ 463 w 463"/>
                      <a:gd name="T18" fmla="*/ 138 h 1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63" h="138">
                        <a:moveTo>
                          <a:pt x="354" y="138"/>
                        </a:moveTo>
                        <a:lnTo>
                          <a:pt x="463" y="0"/>
                        </a:lnTo>
                        <a:lnTo>
                          <a:pt x="109" y="0"/>
                        </a:lnTo>
                        <a:lnTo>
                          <a:pt x="0" y="138"/>
                        </a:lnTo>
                        <a:lnTo>
                          <a:pt x="354" y="138"/>
                        </a:lnTo>
                        <a:close/>
                      </a:path>
                    </a:pathLst>
                  </a:custGeom>
                  <a:solidFill>
                    <a:srgbClr val="00B4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 sz="1200"/>
                  </a:p>
                </p:txBody>
              </p:sp>
              <p:sp>
                <p:nvSpPr>
                  <p:cNvPr id="176" name="Freeform 383"/>
                  <p:cNvSpPr>
                    <a:spLocks noChangeArrowheads="1"/>
                  </p:cNvSpPr>
                  <p:nvPr/>
                </p:nvSpPr>
                <p:spPr bwMode="auto">
                  <a:xfrm>
                    <a:off x="2352" y="2688"/>
                    <a:ext cx="222" cy="78"/>
                  </a:xfrm>
                  <a:custGeom>
                    <a:avLst/>
                    <a:gdLst>
                      <a:gd name="T0" fmla="*/ 0 w 463"/>
                      <a:gd name="T1" fmla="*/ 1 h 138"/>
                      <a:gd name="T2" fmla="*/ 0 w 463"/>
                      <a:gd name="T3" fmla="*/ 0 h 138"/>
                      <a:gd name="T4" fmla="*/ 0 w 463"/>
                      <a:gd name="T5" fmla="*/ 0 h 138"/>
                      <a:gd name="T6" fmla="*/ 0 w 463"/>
                      <a:gd name="T7" fmla="*/ 1 h 138"/>
                      <a:gd name="T8" fmla="*/ 0 w 463"/>
                      <a:gd name="T9" fmla="*/ 1 h 1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63"/>
                      <a:gd name="T16" fmla="*/ 0 h 138"/>
                      <a:gd name="T17" fmla="*/ 463 w 463"/>
                      <a:gd name="T18" fmla="*/ 138 h 1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63" h="138">
                        <a:moveTo>
                          <a:pt x="354" y="138"/>
                        </a:moveTo>
                        <a:lnTo>
                          <a:pt x="463" y="0"/>
                        </a:lnTo>
                        <a:lnTo>
                          <a:pt x="109" y="0"/>
                        </a:lnTo>
                        <a:lnTo>
                          <a:pt x="0" y="138"/>
                        </a:lnTo>
                        <a:lnTo>
                          <a:pt x="354" y="138"/>
                        </a:lnTo>
                        <a:close/>
                      </a:path>
                    </a:pathLst>
                  </a:custGeom>
                  <a:solidFill>
                    <a:srgbClr val="00B4FF"/>
                  </a:solidFill>
                  <a:ln w="4680">
                    <a:solidFill>
                      <a:srgbClr val="AAE6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 sz="1200"/>
                  </a:p>
                </p:txBody>
              </p:sp>
            </p:grpSp>
            <p:grpSp>
              <p:nvGrpSpPr>
                <p:cNvPr id="152" name="Group 384"/>
                <p:cNvGrpSpPr>
                  <a:grpSpLocks/>
                </p:cNvGrpSpPr>
                <p:nvPr/>
              </p:nvGrpSpPr>
              <p:grpSpPr bwMode="auto">
                <a:xfrm>
                  <a:off x="2376" y="2690"/>
                  <a:ext cx="172" cy="71"/>
                  <a:chOff x="2376" y="2690"/>
                  <a:chExt cx="172" cy="71"/>
                </a:xfrm>
              </p:grpSpPr>
              <p:grpSp>
                <p:nvGrpSpPr>
                  <p:cNvPr id="153" name="Group 385"/>
                  <p:cNvGrpSpPr>
                    <a:grpSpLocks/>
                  </p:cNvGrpSpPr>
                  <p:nvPr/>
                </p:nvGrpSpPr>
                <p:grpSpPr bwMode="auto">
                  <a:xfrm>
                    <a:off x="2376" y="2690"/>
                    <a:ext cx="170" cy="68"/>
                    <a:chOff x="2376" y="2690"/>
                    <a:chExt cx="170" cy="68"/>
                  </a:xfrm>
                </p:grpSpPr>
                <p:sp>
                  <p:nvSpPr>
                    <p:cNvPr id="163" name="Freeform 3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52" y="2723"/>
                      <a:ext cx="72" cy="26"/>
                    </a:xfrm>
                    <a:custGeom>
                      <a:avLst/>
                      <a:gdLst>
                        <a:gd name="T0" fmla="*/ 0 w 151"/>
                        <a:gd name="T1" fmla="*/ 1 h 46"/>
                        <a:gd name="T2" fmla="*/ 0 w 151"/>
                        <a:gd name="T3" fmla="*/ 1 h 46"/>
                        <a:gd name="T4" fmla="*/ 0 w 151"/>
                        <a:gd name="T5" fmla="*/ 1 h 46"/>
                        <a:gd name="T6" fmla="*/ 0 w 151"/>
                        <a:gd name="T7" fmla="*/ 1 h 46"/>
                        <a:gd name="T8" fmla="*/ 0 w 151"/>
                        <a:gd name="T9" fmla="*/ 1 h 46"/>
                        <a:gd name="T10" fmla="*/ 0 w 151"/>
                        <a:gd name="T11" fmla="*/ 0 h 46"/>
                        <a:gd name="T12" fmla="*/ 0 w 151"/>
                        <a:gd name="T13" fmla="*/ 1 h 46"/>
                        <a:gd name="T14" fmla="*/ 0 w 151"/>
                        <a:gd name="T15" fmla="*/ 1 h 4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51"/>
                        <a:gd name="T25" fmla="*/ 0 h 46"/>
                        <a:gd name="T26" fmla="*/ 151 w 151"/>
                        <a:gd name="T27" fmla="*/ 46 h 4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51" h="46">
                          <a:moveTo>
                            <a:pt x="13" y="8"/>
                          </a:moveTo>
                          <a:lnTo>
                            <a:pt x="0" y="25"/>
                          </a:lnTo>
                          <a:lnTo>
                            <a:pt x="90" y="25"/>
                          </a:lnTo>
                          <a:lnTo>
                            <a:pt x="77" y="46"/>
                          </a:lnTo>
                          <a:lnTo>
                            <a:pt x="151" y="21"/>
                          </a:lnTo>
                          <a:lnTo>
                            <a:pt x="113" y="0"/>
                          </a:lnTo>
                          <a:lnTo>
                            <a:pt x="103" y="8"/>
                          </a:lnTo>
                          <a:lnTo>
                            <a:pt x="13" y="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 sz="1200"/>
                    </a:p>
                  </p:txBody>
                </p:sp>
                <p:sp>
                  <p:nvSpPr>
                    <p:cNvPr id="164" name="Freeform 3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52" y="2723"/>
                      <a:ext cx="72" cy="26"/>
                    </a:xfrm>
                    <a:custGeom>
                      <a:avLst/>
                      <a:gdLst>
                        <a:gd name="T0" fmla="*/ 0 w 151"/>
                        <a:gd name="T1" fmla="*/ 1 h 46"/>
                        <a:gd name="T2" fmla="*/ 0 w 151"/>
                        <a:gd name="T3" fmla="*/ 1 h 46"/>
                        <a:gd name="T4" fmla="*/ 0 w 151"/>
                        <a:gd name="T5" fmla="*/ 1 h 46"/>
                        <a:gd name="T6" fmla="*/ 0 w 151"/>
                        <a:gd name="T7" fmla="*/ 1 h 46"/>
                        <a:gd name="T8" fmla="*/ 0 w 151"/>
                        <a:gd name="T9" fmla="*/ 1 h 46"/>
                        <a:gd name="T10" fmla="*/ 0 w 151"/>
                        <a:gd name="T11" fmla="*/ 0 h 46"/>
                        <a:gd name="T12" fmla="*/ 0 w 151"/>
                        <a:gd name="T13" fmla="*/ 1 h 46"/>
                        <a:gd name="T14" fmla="*/ 0 w 151"/>
                        <a:gd name="T15" fmla="*/ 1 h 4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51"/>
                        <a:gd name="T25" fmla="*/ 0 h 46"/>
                        <a:gd name="T26" fmla="*/ 151 w 151"/>
                        <a:gd name="T27" fmla="*/ 46 h 4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51" h="46">
                          <a:moveTo>
                            <a:pt x="13" y="8"/>
                          </a:moveTo>
                          <a:lnTo>
                            <a:pt x="0" y="25"/>
                          </a:lnTo>
                          <a:lnTo>
                            <a:pt x="90" y="25"/>
                          </a:lnTo>
                          <a:lnTo>
                            <a:pt x="77" y="46"/>
                          </a:lnTo>
                          <a:lnTo>
                            <a:pt x="151" y="21"/>
                          </a:lnTo>
                          <a:lnTo>
                            <a:pt x="113" y="0"/>
                          </a:lnTo>
                          <a:lnTo>
                            <a:pt x="103" y="8"/>
                          </a:lnTo>
                          <a:lnTo>
                            <a:pt x="13" y="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 sz="1200"/>
                    </a:p>
                  </p:txBody>
                </p:sp>
                <p:sp>
                  <p:nvSpPr>
                    <p:cNvPr id="165" name="Freeform 3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74" y="2690"/>
                      <a:ext cx="72" cy="28"/>
                    </a:xfrm>
                    <a:custGeom>
                      <a:avLst/>
                      <a:gdLst>
                        <a:gd name="T0" fmla="*/ 0 w 151"/>
                        <a:gd name="T1" fmla="*/ 1 h 50"/>
                        <a:gd name="T2" fmla="*/ 0 w 151"/>
                        <a:gd name="T3" fmla="*/ 1 h 50"/>
                        <a:gd name="T4" fmla="*/ 0 w 151"/>
                        <a:gd name="T5" fmla="*/ 1 h 50"/>
                        <a:gd name="T6" fmla="*/ 0 w 151"/>
                        <a:gd name="T7" fmla="*/ 1 h 50"/>
                        <a:gd name="T8" fmla="*/ 0 w 151"/>
                        <a:gd name="T9" fmla="*/ 1 h 50"/>
                        <a:gd name="T10" fmla="*/ 0 w 151"/>
                        <a:gd name="T11" fmla="*/ 0 h 50"/>
                        <a:gd name="T12" fmla="*/ 0 w 151"/>
                        <a:gd name="T13" fmla="*/ 1 h 50"/>
                        <a:gd name="T14" fmla="*/ 0 w 151"/>
                        <a:gd name="T15" fmla="*/ 1 h 5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51"/>
                        <a:gd name="T25" fmla="*/ 0 h 50"/>
                        <a:gd name="T26" fmla="*/ 151 w 151"/>
                        <a:gd name="T27" fmla="*/ 50 h 5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51" h="50">
                          <a:moveTo>
                            <a:pt x="13" y="13"/>
                          </a:moveTo>
                          <a:lnTo>
                            <a:pt x="0" y="29"/>
                          </a:lnTo>
                          <a:lnTo>
                            <a:pt x="90" y="29"/>
                          </a:lnTo>
                          <a:lnTo>
                            <a:pt x="74" y="50"/>
                          </a:lnTo>
                          <a:lnTo>
                            <a:pt x="151" y="21"/>
                          </a:lnTo>
                          <a:lnTo>
                            <a:pt x="110" y="0"/>
                          </a:lnTo>
                          <a:lnTo>
                            <a:pt x="103" y="13"/>
                          </a:lnTo>
                          <a:lnTo>
                            <a:pt x="13" y="1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 sz="1200"/>
                    </a:p>
                  </p:txBody>
                </p:sp>
                <p:sp>
                  <p:nvSpPr>
                    <p:cNvPr id="166" name="Freeform 3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74" y="2690"/>
                      <a:ext cx="72" cy="28"/>
                    </a:xfrm>
                    <a:custGeom>
                      <a:avLst/>
                      <a:gdLst>
                        <a:gd name="T0" fmla="*/ 0 w 151"/>
                        <a:gd name="T1" fmla="*/ 1 h 50"/>
                        <a:gd name="T2" fmla="*/ 0 w 151"/>
                        <a:gd name="T3" fmla="*/ 1 h 50"/>
                        <a:gd name="T4" fmla="*/ 0 w 151"/>
                        <a:gd name="T5" fmla="*/ 1 h 50"/>
                        <a:gd name="T6" fmla="*/ 0 w 151"/>
                        <a:gd name="T7" fmla="*/ 1 h 50"/>
                        <a:gd name="T8" fmla="*/ 0 w 151"/>
                        <a:gd name="T9" fmla="*/ 1 h 50"/>
                        <a:gd name="T10" fmla="*/ 0 w 151"/>
                        <a:gd name="T11" fmla="*/ 0 h 50"/>
                        <a:gd name="T12" fmla="*/ 0 w 151"/>
                        <a:gd name="T13" fmla="*/ 1 h 50"/>
                        <a:gd name="T14" fmla="*/ 0 w 151"/>
                        <a:gd name="T15" fmla="*/ 1 h 5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51"/>
                        <a:gd name="T25" fmla="*/ 0 h 50"/>
                        <a:gd name="T26" fmla="*/ 151 w 151"/>
                        <a:gd name="T27" fmla="*/ 50 h 5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51" h="50">
                          <a:moveTo>
                            <a:pt x="13" y="13"/>
                          </a:moveTo>
                          <a:lnTo>
                            <a:pt x="0" y="29"/>
                          </a:lnTo>
                          <a:lnTo>
                            <a:pt x="90" y="29"/>
                          </a:lnTo>
                          <a:lnTo>
                            <a:pt x="74" y="50"/>
                          </a:lnTo>
                          <a:lnTo>
                            <a:pt x="151" y="21"/>
                          </a:lnTo>
                          <a:lnTo>
                            <a:pt x="110" y="0"/>
                          </a:lnTo>
                          <a:lnTo>
                            <a:pt x="103" y="13"/>
                          </a:lnTo>
                          <a:lnTo>
                            <a:pt x="13" y="1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 sz="1200"/>
                    </a:p>
                  </p:txBody>
                </p:sp>
                <p:sp>
                  <p:nvSpPr>
                    <p:cNvPr id="167" name="Freeform 3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6" y="2732"/>
                      <a:ext cx="72" cy="26"/>
                    </a:xfrm>
                    <a:custGeom>
                      <a:avLst/>
                      <a:gdLst>
                        <a:gd name="T0" fmla="*/ 0 w 151"/>
                        <a:gd name="T1" fmla="*/ 1 h 46"/>
                        <a:gd name="T2" fmla="*/ 0 w 151"/>
                        <a:gd name="T3" fmla="*/ 1 h 46"/>
                        <a:gd name="T4" fmla="*/ 0 w 151"/>
                        <a:gd name="T5" fmla="*/ 1 h 46"/>
                        <a:gd name="T6" fmla="*/ 0 w 151"/>
                        <a:gd name="T7" fmla="*/ 0 h 46"/>
                        <a:gd name="T8" fmla="*/ 0 w 151"/>
                        <a:gd name="T9" fmla="*/ 1 h 46"/>
                        <a:gd name="T10" fmla="*/ 0 w 151"/>
                        <a:gd name="T11" fmla="*/ 1 h 46"/>
                        <a:gd name="T12" fmla="*/ 0 w 151"/>
                        <a:gd name="T13" fmla="*/ 1 h 46"/>
                        <a:gd name="T14" fmla="*/ 0 w 151"/>
                        <a:gd name="T15" fmla="*/ 1 h 4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51"/>
                        <a:gd name="T25" fmla="*/ 0 h 46"/>
                        <a:gd name="T26" fmla="*/ 151 w 151"/>
                        <a:gd name="T27" fmla="*/ 46 h 4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51" h="46">
                          <a:moveTo>
                            <a:pt x="139" y="38"/>
                          </a:moveTo>
                          <a:lnTo>
                            <a:pt x="151" y="21"/>
                          </a:lnTo>
                          <a:lnTo>
                            <a:pt x="58" y="21"/>
                          </a:lnTo>
                          <a:lnTo>
                            <a:pt x="74" y="0"/>
                          </a:lnTo>
                          <a:lnTo>
                            <a:pt x="0" y="25"/>
                          </a:lnTo>
                          <a:lnTo>
                            <a:pt x="39" y="46"/>
                          </a:lnTo>
                          <a:lnTo>
                            <a:pt x="45" y="38"/>
                          </a:lnTo>
                          <a:lnTo>
                            <a:pt x="139" y="3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 sz="1200"/>
                    </a:p>
                  </p:txBody>
                </p:sp>
                <p:sp>
                  <p:nvSpPr>
                    <p:cNvPr id="168" name="Freeform 3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6" y="2732"/>
                      <a:ext cx="72" cy="26"/>
                    </a:xfrm>
                    <a:custGeom>
                      <a:avLst/>
                      <a:gdLst>
                        <a:gd name="T0" fmla="*/ 0 w 151"/>
                        <a:gd name="T1" fmla="*/ 1 h 46"/>
                        <a:gd name="T2" fmla="*/ 0 w 151"/>
                        <a:gd name="T3" fmla="*/ 1 h 46"/>
                        <a:gd name="T4" fmla="*/ 0 w 151"/>
                        <a:gd name="T5" fmla="*/ 1 h 46"/>
                        <a:gd name="T6" fmla="*/ 0 w 151"/>
                        <a:gd name="T7" fmla="*/ 0 h 46"/>
                        <a:gd name="T8" fmla="*/ 0 w 151"/>
                        <a:gd name="T9" fmla="*/ 1 h 46"/>
                        <a:gd name="T10" fmla="*/ 0 w 151"/>
                        <a:gd name="T11" fmla="*/ 1 h 46"/>
                        <a:gd name="T12" fmla="*/ 0 w 151"/>
                        <a:gd name="T13" fmla="*/ 1 h 46"/>
                        <a:gd name="T14" fmla="*/ 0 w 151"/>
                        <a:gd name="T15" fmla="*/ 1 h 4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51"/>
                        <a:gd name="T25" fmla="*/ 0 h 46"/>
                        <a:gd name="T26" fmla="*/ 151 w 151"/>
                        <a:gd name="T27" fmla="*/ 46 h 4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51" h="46">
                          <a:moveTo>
                            <a:pt x="139" y="38"/>
                          </a:moveTo>
                          <a:lnTo>
                            <a:pt x="151" y="21"/>
                          </a:lnTo>
                          <a:lnTo>
                            <a:pt x="58" y="21"/>
                          </a:lnTo>
                          <a:lnTo>
                            <a:pt x="74" y="0"/>
                          </a:lnTo>
                          <a:lnTo>
                            <a:pt x="0" y="25"/>
                          </a:lnTo>
                          <a:lnTo>
                            <a:pt x="39" y="46"/>
                          </a:lnTo>
                          <a:lnTo>
                            <a:pt x="45" y="38"/>
                          </a:lnTo>
                          <a:lnTo>
                            <a:pt x="139" y="3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 sz="1200"/>
                    </a:p>
                  </p:txBody>
                </p:sp>
                <p:sp>
                  <p:nvSpPr>
                    <p:cNvPr id="169" name="Freeform 3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97" y="2699"/>
                      <a:ext cx="72" cy="28"/>
                    </a:xfrm>
                    <a:custGeom>
                      <a:avLst/>
                      <a:gdLst>
                        <a:gd name="T0" fmla="*/ 0 w 151"/>
                        <a:gd name="T1" fmla="*/ 1 h 50"/>
                        <a:gd name="T2" fmla="*/ 0 w 151"/>
                        <a:gd name="T3" fmla="*/ 1 h 50"/>
                        <a:gd name="T4" fmla="*/ 0 w 151"/>
                        <a:gd name="T5" fmla="*/ 1 h 50"/>
                        <a:gd name="T6" fmla="*/ 0 w 151"/>
                        <a:gd name="T7" fmla="*/ 0 h 50"/>
                        <a:gd name="T8" fmla="*/ 0 w 151"/>
                        <a:gd name="T9" fmla="*/ 1 h 50"/>
                        <a:gd name="T10" fmla="*/ 0 w 151"/>
                        <a:gd name="T11" fmla="*/ 1 h 50"/>
                        <a:gd name="T12" fmla="*/ 0 w 151"/>
                        <a:gd name="T13" fmla="*/ 1 h 50"/>
                        <a:gd name="T14" fmla="*/ 0 w 151"/>
                        <a:gd name="T15" fmla="*/ 1 h 5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51"/>
                        <a:gd name="T25" fmla="*/ 0 h 50"/>
                        <a:gd name="T26" fmla="*/ 151 w 151"/>
                        <a:gd name="T27" fmla="*/ 50 h 5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51" h="50">
                          <a:moveTo>
                            <a:pt x="138" y="37"/>
                          </a:moveTo>
                          <a:lnTo>
                            <a:pt x="151" y="21"/>
                          </a:lnTo>
                          <a:lnTo>
                            <a:pt x="61" y="21"/>
                          </a:lnTo>
                          <a:lnTo>
                            <a:pt x="77" y="0"/>
                          </a:lnTo>
                          <a:lnTo>
                            <a:pt x="0" y="29"/>
                          </a:lnTo>
                          <a:lnTo>
                            <a:pt x="42" y="50"/>
                          </a:lnTo>
                          <a:lnTo>
                            <a:pt x="48" y="37"/>
                          </a:lnTo>
                          <a:lnTo>
                            <a:pt x="138" y="3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 sz="1200"/>
                    </a:p>
                  </p:txBody>
                </p:sp>
                <p:sp>
                  <p:nvSpPr>
                    <p:cNvPr id="170" name="Freeform 3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97" y="2699"/>
                      <a:ext cx="72" cy="28"/>
                    </a:xfrm>
                    <a:custGeom>
                      <a:avLst/>
                      <a:gdLst>
                        <a:gd name="T0" fmla="*/ 0 w 151"/>
                        <a:gd name="T1" fmla="*/ 1 h 50"/>
                        <a:gd name="T2" fmla="*/ 0 w 151"/>
                        <a:gd name="T3" fmla="*/ 1 h 50"/>
                        <a:gd name="T4" fmla="*/ 0 w 151"/>
                        <a:gd name="T5" fmla="*/ 1 h 50"/>
                        <a:gd name="T6" fmla="*/ 0 w 151"/>
                        <a:gd name="T7" fmla="*/ 0 h 50"/>
                        <a:gd name="T8" fmla="*/ 0 w 151"/>
                        <a:gd name="T9" fmla="*/ 1 h 50"/>
                        <a:gd name="T10" fmla="*/ 0 w 151"/>
                        <a:gd name="T11" fmla="*/ 1 h 50"/>
                        <a:gd name="T12" fmla="*/ 0 w 151"/>
                        <a:gd name="T13" fmla="*/ 1 h 50"/>
                        <a:gd name="T14" fmla="*/ 0 w 151"/>
                        <a:gd name="T15" fmla="*/ 1 h 5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51"/>
                        <a:gd name="T25" fmla="*/ 0 h 50"/>
                        <a:gd name="T26" fmla="*/ 151 w 151"/>
                        <a:gd name="T27" fmla="*/ 50 h 5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51" h="50">
                          <a:moveTo>
                            <a:pt x="138" y="37"/>
                          </a:moveTo>
                          <a:lnTo>
                            <a:pt x="151" y="21"/>
                          </a:lnTo>
                          <a:lnTo>
                            <a:pt x="61" y="21"/>
                          </a:lnTo>
                          <a:lnTo>
                            <a:pt x="77" y="0"/>
                          </a:lnTo>
                          <a:lnTo>
                            <a:pt x="0" y="29"/>
                          </a:lnTo>
                          <a:lnTo>
                            <a:pt x="42" y="50"/>
                          </a:lnTo>
                          <a:lnTo>
                            <a:pt x="48" y="37"/>
                          </a:lnTo>
                          <a:lnTo>
                            <a:pt x="138" y="3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 sz="1200"/>
                    </a:p>
                  </p:txBody>
                </p:sp>
              </p:grpSp>
              <p:grpSp>
                <p:nvGrpSpPr>
                  <p:cNvPr id="154" name="Group 394"/>
                  <p:cNvGrpSpPr>
                    <a:grpSpLocks/>
                  </p:cNvGrpSpPr>
                  <p:nvPr/>
                </p:nvGrpSpPr>
                <p:grpSpPr bwMode="auto">
                  <a:xfrm>
                    <a:off x="2378" y="2692"/>
                    <a:ext cx="170" cy="69"/>
                    <a:chOff x="2378" y="2692"/>
                    <a:chExt cx="170" cy="69"/>
                  </a:xfrm>
                </p:grpSpPr>
                <p:sp>
                  <p:nvSpPr>
                    <p:cNvPr id="155" name="Freeform 3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53" y="2726"/>
                      <a:ext cx="73" cy="26"/>
                    </a:xfrm>
                    <a:custGeom>
                      <a:avLst/>
                      <a:gdLst>
                        <a:gd name="T0" fmla="*/ 0 w 152"/>
                        <a:gd name="T1" fmla="*/ 1 h 46"/>
                        <a:gd name="T2" fmla="*/ 0 w 152"/>
                        <a:gd name="T3" fmla="*/ 1 h 46"/>
                        <a:gd name="T4" fmla="*/ 0 w 152"/>
                        <a:gd name="T5" fmla="*/ 1 h 46"/>
                        <a:gd name="T6" fmla="*/ 0 w 152"/>
                        <a:gd name="T7" fmla="*/ 1 h 46"/>
                        <a:gd name="T8" fmla="*/ 0 w 152"/>
                        <a:gd name="T9" fmla="*/ 1 h 46"/>
                        <a:gd name="T10" fmla="*/ 0 w 152"/>
                        <a:gd name="T11" fmla="*/ 0 h 46"/>
                        <a:gd name="T12" fmla="*/ 0 w 152"/>
                        <a:gd name="T13" fmla="*/ 1 h 46"/>
                        <a:gd name="T14" fmla="*/ 0 w 152"/>
                        <a:gd name="T15" fmla="*/ 1 h 4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52"/>
                        <a:gd name="T25" fmla="*/ 0 h 46"/>
                        <a:gd name="T26" fmla="*/ 152 w 152"/>
                        <a:gd name="T27" fmla="*/ 46 h 4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52" h="46">
                          <a:moveTo>
                            <a:pt x="13" y="8"/>
                          </a:moveTo>
                          <a:lnTo>
                            <a:pt x="0" y="25"/>
                          </a:lnTo>
                          <a:lnTo>
                            <a:pt x="90" y="25"/>
                          </a:lnTo>
                          <a:lnTo>
                            <a:pt x="77" y="46"/>
                          </a:lnTo>
                          <a:lnTo>
                            <a:pt x="152" y="21"/>
                          </a:lnTo>
                          <a:lnTo>
                            <a:pt x="113" y="0"/>
                          </a:lnTo>
                          <a:lnTo>
                            <a:pt x="103" y="8"/>
                          </a:lnTo>
                          <a:lnTo>
                            <a:pt x="13" y="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 sz="1200"/>
                    </a:p>
                  </p:txBody>
                </p:sp>
                <p:sp>
                  <p:nvSpPr>
                    <p:cNvPr id="156" name="Freeform 3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53" y="2726"/>
                      <a:ext cx="73" cy="26"/>
                    </a:xfrm>
                    <a:custGeom>
                      <a:avLst/>
                      <a:gdLst>
                        <a:gd name="T0" fmla="*/ 0 w 152"/>
                        <a:gd name="T1" fmla="*/ 1 h 46"/>
                        <a:gd name="T2" fmla="*/ 0 w 152"/>
                        <a:gd name="T3" fmla="*/ 1 h 46"/>
                        <a:gd name="T4" fmla="*/ 0 w 152"/>
                        <a:gd name="T5" fmla="*/ 1 h 46"/>
                        <a:gd name="T6" fmla="*/ 0 w 152"/>
                        <a:gd name="T7" fmla="*/ 1 h 46"/>
                        <a:gd name="T8" fmla="*/ 0 w 152"/>
                        <a:gd name="T9" fmla="*/ 1 h 46"/>
                        <a:gd name="T10" fmla="*/ 0 w 152"/>
                        <a:gd name="T11" fmla="*/ 0 h 46"/>
                        <a:gd name="T12" fmla="*/ 0 w 152"/>
                        <a:gd name="T13" fmla="*/ 1 h 46"/>
                        <a:gd name="T14" fmla="*/ 0 w 152"/>
                        <a:gd name="T15" fmla="*/ 1 h 4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52"/>
                        <a:gd name="T25" fmla="*/ 0 h 46"/>
                        <a:gd name="T26" fmla="*/ 152 w 152"/>
                        <a:gd name="T27" fmla="*/ 46 h 4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52" h="46">
                          <a:moveTo>
                            <a:pt x="13" y="8"/>
                          </a:moveTo>
                          <a:lnTo>
                            <a:pt x="0" y="25"/>
                          </a:lnTo>
                          <a:lnTo>
                            <a:pt x="90" y="25"/>
                          </a:lnTo>
                          <a:lnTo>
                            <a:pt x="77" y="46"/>
                          </a:lnTo>
                          <a:lnTo>
                            <a:pt x="152" y="21"/>
                          </a:lnTo>
                          <a:lnTo>
                            <a:pt x="113" y="0"/>
                          </a:lnTo>
                          <a:lnTo>
                            <a:pt x="103" y="8"/>
                          </a:lnTo>
                          <a:lnTo>
                            <a:pt x="13" y="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 sz="1200"/>
                    </a:p>
                  </p:txBody>
                </p:sp>
                <p:sp>
                  <p:nvSpPr>
                    <p:cNvPr id="157" name="Freeform 3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75" y="2692"/>
                      <a:ext cx="73" cy="28"/>
                    </a:xfrm>
                    <a:custGeom>
                      <a:avLst/>
                      <a:gdLst>
                        <a:gd name="T0" fmla="*/ 0 w 152"/>
                        <a:gd name="T1" fmla="*/ 1 h 50"/>
                        <a:gd name="T2" fmla="*/ 0 w 152"/>
                        <a:gd name="T3" fmla="*/ 1 h 50"/>
                        <a:gd name="T4" fmla="*/ 0 w 152"/>
                        <a:gd name="T5" fmla="*/ 1 h 50"/>
                        <a:gd name="T6" fmla="*/ 0 w 152"/>
                        <a:gd name="T7" fmla="*/ 1 h 50"/>
                        <a:gd name="T8" fmla="*/ 0 w 152"/>
                        <a:gd name="T9" fmla="*/ 1 h 50"/>
                        <a:gd name="T10" fmla="*/ 0 w 152"/>
                        <a:gd name="T11" fmla="*/ 0 h 50"/>
                        <a:gd name="T12" fmla="*/ 0 w 152"/>
                        <a:gd name="T13" fmla="*/ 1 h 50"/>
                        <a:gd name="T14" fmla="*/ 0 w 152"/>
                        <a:gd name="T15" fmla="*/ 1 h 5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52"/>
                        <a:gd name="T25" fmla="*/ 0 h 50"/>
                        <a:gd name="T26" fmla="*/ 152 w 152"/>
                        <a:gd name="T27" fmla="*/ 50 h 5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52" h="50">
                          <a:moveTo>
                            <a:pt x="13" y="13"/>
                          </a:moveTo>
                          <a:lnTo>
                            <a:pt x="0" y="30"/>
                          </a:lnTo>
                          <a:lnTo>
                            <a:pt x="90" y="30"/>
                          </a:lnTo>
                          <a:lnTo>
                            <a:pt x="74" y="50"/>
                          </a:lnTo>
                          <a:lnTo>
                            <a:pt x="152" y="21"/>
                          </a:lnTo>
                          <a:lnTo>
                            <a:pt x="110" y="0"/>
                          </a:lnTo>
                          <a:lnTo>
                            <a:pt x="103" y="13"/>
                          </a:lnTo>
                          <a:lnTo>
                            <a:pt x="13" y="13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 sz="1200"/>
                    </a:p>
                  </p:txBody>
                </p:sp>
                <p:sp>
                  <p:nvSpPr>
                    <p:cNvPr id="158" name="Freeform 3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75" y="2692"/>
                      <a:ext cx="73" cy="28"/>
                    </a:xfrm>
                    <a:custGeom>
                      <a:avLst/>
                      <a:gdLst>
                        <a:gd name="T0" fmla="*/ 0 w 152"/>
                        <a:gd name="T1" fmla="*/ 1 h 50"/>
                        <a:gd name="T2" fmla="*/ 0 w 152"/>
                        <a:gd name="T3" fmla="*/ 1 h 50"/>
                        <a:gd name="T4" fmla="*/ 0 w 152"/>
                        <a:gd name="T5" fmla="*/ 1 h 50"/>
                        <a:gd name="T6" fmla="*/ 0 w 152"/>
                        <a:gd name="T7" fmla="*/ 1 h 50"/>
                        <a:gd name="T8" fmla="*/ 0 w 152"/>
                        <a:gd name="T9" fmla="*/ 1 h 50"/>
                        <a:gd name="T10" fmla="*/ 0 w 152"/>
                        <a:gd name="T11" fmla="*/ 0 h 50"/>
                        <a:gd name="T12" fmla="*/ 0 w 152"/>
                        <a:gd name="T13" fmla="*/ 1 h 50"/>
                        <a:gd name="T14" fmla="*/ 0 w 152"/>
                        <a:gd name="T15" fmla="*/ 1 h 5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52"/>
                        <a:gd name="T25" fmla="*/ 0 h 50"/>
                        <a:gd name="T26" fmla="*/ 152 w 152"/>
                        <a:gd name="T27" fmla="*/ 50 h 5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52" h="50">
                          <a:moveTo>
                            <a:pt x="13" y="13"/>
                          </a:moveTo>
                          <a:lnTo>
                            <a:pt x="0" y="30"/>
                          </a:lnTo>
                          <a:lnTo>
                            <a:pt x="90" y="30"/>
                          </a:lnTo>
                          <a:lnTo>
                            <a:pt x="74" y="50"/>
                          </a:lnTo>
                          <a:lnTo>
                            <a:pt x="152" y="21"/>
                          </a:lnTo>
                          <a:lnTo>
                            <a:pt x="110" y="0"/>
                          </a:lnTo>
                          <a:lnTo>
                            <a:pt x="103" y="13"/>
                          </a:lnTo>
                          <a:lnTo>
                            <a:pt x="13" y="13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 sz="1200"/>
                    </a:p>
                  </p:txBody>
                </p:sp>
                <p:sp>
                  <p:nvSpPr>
                    <p:cNvPr id="159" name="Freeform 3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8" y="2735"/>
                      <a:ext cx="73" cy="26"/>
                    </a:xfrm>
                    <a:custGeom>
                      <a:avLst/>
                      <a:gdLst>
                        <a:gd name="T0" fmla="*/ 0 w 152"/>
                        <a:gd name="T1" fmla="*/ 1 h 46"/>
                        <a:gd name="T2" fmla="*/ 0 w 152"/>
                        <a:gd name="T3" fmla="*/ 1 h 46"/>
                        <a:gd name="T4" fmla="*/ 0 w 152"/>
                        <a:gd name="T5" fmla="*/ 1 h 46"/>
                        <a:gd name="T6" fmla="*/ 0 w 152"/>
                        <a:gd name="T7" fmla="*/ 0 h 46"/>
                        <a:gd name="T8" fmla="*/ 0 w 152"/>
                        <a:gd name="T9" fmla="*/ 1 h 46"/>
                        <a:gd name="T10" fmla="*/ 0 w 152"/>
                        <a:gd name="T11" fmla="*/ 1 h 46"/>
                        <a:gd name="T12" fmla="*/ 0 w 152"/>
                        <a:gd name="T13" fmla="*/ 1 h 46"/>
                        <a:gd name="T14" fmla="*/ 0 w 152"/>
                        <a:gd name="T15" fmla="*/ 1 h 4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52"/>
                        <a:gd name="T25" fmla="*/ 0 h 46"/>
                        <a:gd name="T26" fmla="*/ 152 w 152"/>
                        <a:gd name="T27" fmla="*/ 46 h 4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52" h="46">
                          <a:moveTo>
                            <a:pt x="139" y="37"/>
                          </a:moveTo>
                          <a:lnTo>
                            <a:pt x="152" y="20"/>
                          </a:lnTo>
                          <a:lnTo>
                            <a:pt x="58" y="20"/>
                          </a:lnTo>
                          <a:lnTo>
                            <a:pt x="74" y="0"/>
                          </a:lnTo>
                          <a:lnTo>
                            <a:pt x="0" y="25"/>
                          </a:lnTo>
                          <a:lnTo>
                            <a:pt x="39" y="46"/>
                          </a:lnTo>
                          <a:lnTo>
                            <a:pt x="45" y="37"/>
                          </a:lnTo>
                          <a:lnTo>
                            <a:pt x="139" y="3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 sz="1200"/>
                    </a:p>
                  </p:txBody>
                </p:sp>
                <p:sp>
                  <p:nvSpPr>
                    <p:cNvPr id="160" name="Freeform 4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8" y="2735"/>
                      <a:ext cx="73" cy="26"/>
                    </a:xfrm>
                    <a:custGeom>
                      <a:avLst/>
                      <a:gdLst>
                        <a:gd name="T0" fmla="*/ 0 w 152"/>
                        <a:gd name="T1" fmla="*/ 1 h 46"/>
                        <a:gd name="T2" fmla="*/ 0 w 152"/>
                        <a:gd name="T3" fmla="*/ 1 h 46"/>
                        <a:gd name="T4" fmla="*/ 0 w 152"/>
                        <a:gd name="T5" fmla="*/ 1 h 46"/>
                        <a:gd name="T6" fmla="*/ 0 w 152"/>
                        <a:gd name="T7" fmla="*/ 0 h 46"/>
                        <a:gd name="T8" fmla="*/ 0 w 152"/>
                        <a:gd name="T9" fmla="*/ 1 h 46"/>
                        <a:gd name="T10" fmla="*/ 0 w 152"/>
                        <a:gd name="T11" fmla="*/ 1 h 46"/>
                        <a:gd name="T12" fmla="*/ 0 w 152"/>
                        <a:gd name="T13" fmla="*/ 1 h 46"/>
                        <a:gd name="T14" fmla="*/ 0 w 152"/>
                        <a:gd name="T15" fmla="*/ 1 h 4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52"/>
                        <a:gd name="T25" fmla="*/ 0 h 46"/>
                        <a:gd name="T26" fmla="*/ 152 w 152"/>
                        <a:gd name="T27" fmla="*/ 46 h 4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52" h="46">
                          <a:moveTo>
                            <a:pt x="139" y="37"/>
                          </a:moveTo>
                          <a:lnTo>
                            <a:pt x="152" y="20"/>
                          </a:lnTo>
                          <a:lnTo>
                            <a:pt x="58" y="20"/>
                          </a:lnTo>
                          <a:lnTo>
                            <a:pt x="74" y="0"/>
                          </a:lnTo>
                          <a:lnTo>
                            <a:pt x="0" y="25"/>
                          </a:lnTo>
                          <a:lnTo>
                            <a:pt x="39" y="46"/>
                          </a:lnTo>
                          <a:lnTo>
                            <a:pt x="45" y="37"/>
                          </a:lnTo>
                          <a:lnTo>
                            <a:pt x="139" y="3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 sz="1200"/>
                    </a:p>
                  </p:txBody>
                </p:sp>
                <p:sp>
                  <p:nvSpPr>
                    <p:cNvPr id="161" name="Freeform 4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98" y="2702"/>
                      <a:ext cx="73" cy="28"/>
                    </a:xfrm>
                    <a:custGeom>
                      <a:avLst/>
                      <a:gdLst>
                        <a:gd name="T0" fmla="*/ 0 w 152"/>
                        <a:gd name="T1" fmla="*/ 1 h 50"/>
                        <a:gd name="T2" fmla="*/ 0 w 152"/>
                        <a:gd name="T3" fmla="*/ 1 h 50"/>
                        <a:gd name="T4" fmla="*/ 0 w 152"/>
                        <a:gd name="T5" fmla="*/ 1 h 50"/>
                        <a:gd name="T6" fmla="*/ 0 w 152"/>
                        <a:gd name="T7" fmla="*/ 0 h 50"/>
                        <a:gd name="T8" fmla="*/ 0 w 152"/>
                        <a:gd name="T9" fmla="*/ 1 h 50"/>
                        <a:gd name="T10" fmla="*/ 0 w 152"/>
                        <a:gd name="T11" fmla="*/ 1 h 50"/>
                        <a:gd name="T12" fmla="*/ 0 w 152"/>
                        <a:gd name="T13" fmla="*/ 1 h 50"/>
                        <a:gd name="T14" fmla="*/ 0 w 152"/>
                        <a:gd name="T15" fmla="*/ 1 h 5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52"/>
                        <a:gd name="T25" fmla="*/ 0 h 50"/>
                        <a:gd name="T26" fmla="*/ 152 w 152"/>
                        <a:gd name="T27" fmla="*/ 50 h 5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52" h="50">
                          <a:moveTo>
                            <a:pt x="139" y="38"/>
                          </a:moveTo>
                          <a:lnTo>
                            <a:pt x="152" y="21"/>
                          </a:lnTo>
                          <a:lnTo>
                            <a:pt x="61" y="21"/>
                          </a:lnTo>
                          <a:lnTo>
                            <a:pt x="78" y="0"/>
                          </a:lnTo>
                          <a:lnTo>
                            <a:pt x="0" y="29"/>
                          </a:lnTo>
                          <a:lnTo>
                            <a:pt x="42" y="50"/>
                          </a:lnTo>
                          <a:lnTo>
                            <a:pt x="49" y="38"/>
                          </a:lnTo>
                          <a:lnTo>
                            <a:pt x="139" y="3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 sz="1200"/>
                    </a:p>
                  </p:txBody>
                </p:sp>
                <p:sp>
                  <p:nvSpPr>
                    <p:cNvPr id="162" name="Freeform 4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98" y="2702"/>
                      <a:ext cx="73" cy="28"/>
                    </a:xfrm>
                    <a:custGeom>
                      <a:avLst/>
                      <a:gdLst>
                        <a:gd name="T0" fmla="*/ 0 w 152"/>
                        <a:gd name="T1" fmla="*/ 1 h 50"/>
                        <a:gd name="T2" fmla="*/ 0 w 152"/>
                        <a:gd name="T3" fmla="*/ 1 h 50"/>
                        <a:gd name="T4" fmla="*/ 0 w 152"/>
                        <a:gd name="T5" fmla="*/ 1 h 50"/>
                        <a:gd name="T6" fmla="*/ 0 w 152"/>
                        <a:gd name="T7" fmla="*/ 0 h 50"/>
                        <a:gd name="T8" fmla="*/ 0 w 152"/>
                        <a:gd name="T9" fmla="*/ 1 h 50"/>
                        <a:gd name="T10" fmla="*/ 0 w 152"/>
                        <a:gd name="T11" fmla="*/ 1 h 50"/>
                        <a:gd name="T12" fmla="*/ 0 w 152"/>
                        <a:gd name="T13" fmla="*/ 1 h 50"/>
                        <a:gd name="T14" fmla="*/ 0 w 152"/>
                        <a:gd name="T15" fmla="*/ 1 h 5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52"/>
                        <a:gd name="T25" fmla="*/ 0 h 50"/>
                        <a:gd name="T26" fmla="*/ 152 w 152"/>
                        <a:gd name="T27" fmla="*/ 50 h 5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52" h="50">
                          <a:moveTo>
                            <a:pt x="139" y="38"/>
                          </a:moveTo>
                          <a:lnTo>
                            <a:pt x="152" y="21"/>
                          </a:lnTo>
                          <a:lnTo>
                            <a:pt x="61" y="21"/>
                          </a:lnTo>
                          <a:lnTo>
                            <a:pt x="78" y="0"/>
                          </a:lnTo>
                          <a:lnTo>
                            <a:pt x="0" y="29"/>
                          </a:lnTo>
                          <a:lnTo>
                            <a:pt x="42" y="50"/>
                          </a:lnTo>
                          <a:lnTo>
                            <a:pt x="49" y="38"/>
                          </a:lnTo>
                          <a:lnTo>
                            <a:pt x="139" y="3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 sz="1200"/>
                    </a:p>
                  </p:txBody>
                </p:sp>
              </p:grpSp>
            </p:grpSp>
          </p:grpSp>
          <p:sp>
            <p:nvSpPr>
              <p:cNvPr id="28" name="Text Box 403"/>
              <p:cNvSpPr txBox="1">
                <a:spLocks noChangeArrowheads="1"/>
              </p:cNvSpPr>
              <p:nvPr/>
            </p:nvSpPr>
            <p:spPr bwMode="auto">
              <a:xfrm>
                <a:off x="2051719" y="3933057"/>
                <a:ext cx="1614471" cy="59883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4689" tIns="49238" rIns="94689" bIns="49238">
                <a:spAutoFit/>
              </a:bodyPr>
              <a:lstStyle/>
              <a:p>
                <a:pPr algn="ctr">
                  <a:lnSpc>
                    <a:spcPct val="104000"/>
                  </a:lnSpc>
                  <a:buClr>
                    <a:srgbClr val="009900"/>
                  </a:buClr>
                  <a:buSzPct val="100000"/>
                  <a:buFont typeface="Arial" pitchFamily="34" charset="0"/>
                  <a:buNone/>
                  <a:tabLst>
                    <a:tab pos="0" algn="l"/>
                    <a:tab pos="962025" algn="l"/>
                    <a:tab pos="1924050" algn="l"/>
                    <a:tab pos="2886075" algn="l"/>
                    <a:tab pos="3848100" algn="l"/>
                    <a:tab pos="4810125" algn="l"/>
                    <a:tab pos="5772150" algn="l"/>
                    <a:tab pos="6734175" algn="l"/>
                    <a:tab pos="7696200" algn="l"/>
                    <a:tab pos="8658225" algn="l"/>
                    <a:tab pos="9620250" algn="l"/>
                    <a:tab pos="10582275" algn="l"/>
                  </a:tabLst>
                </a:pPr>
                <a:r>
                  <a:rPr lang="en-GB" sz="900" b="1">
                    <a:latin typeface="Book Antiqua" pitchFamily="18" charset="0"/>
                    <a:ea typeface="MS Gothic" pitchFamily="49" charset="-128"/>
                  </a:rPr>
                  <a:t>Anel coletor L2 - 1G</a:t>
                </a:r>
              </a:p>
            </p:txBody>
          </p:sp>
          <p:grpSp>
            <p:nvGrpSpPr>
              <p:cNvPr id="29" name="Group 405"/>
              <p:cNvGrpSpPr>
                <a:grpSpLocks/>
              </p:cNvGrpSpPr>
              <p:nvPr/>
            </p:nvGrpSpPr>
            <p:grpSpPr bwMode="auto">
              <a:xfrm>
                <a:off x="1403646" y="2708922"/>
                <a:ext cx="515962" cy="600662"/>
                <a:chOff x="1536" y="1824"/>
                <a:chExt cx="320" cy="336"/>
              </a:xfrm>
            </p:grpSpPr>
            <p:sp>
              <p:nvSpPr>
                <p:cNvPr id="120" name="Rectangle 406"/>
                <p:cNvSpPr>
                  <a:spLocks noChangeArrowheads="1"/>
                </p:cNvSpPr>
                <p:nvPr/>
              </p:nvSpPr>
              <p:spPr bwMode="auto">
                <a:xfrm>
                  <a:off x="1536" y="1824"/>
                  <a:ext cx="320" cy="336"/>
                </a:xfrm>
                <a:prstGeom prst="rect">
                  <a:avLst/>
                </a:prstGeom>
                <a:solidFill>
                  <a:srgbClr val="EAEAE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lnSpc>
                      <a:spcPct val="104000"/>
                    </a:lnSpc>
                    <a:buClr>
                      <a:srgbClr val="000000"/>
                    </a:buClr>
                    <a:buSzPct val="100000"/>
                    <a:buFont typeface="Arial" pitchFamily="34" charset="0"/>
                    <a:buNone/>
                  </a:pPr>
                  <a:endParaRPr lang="pt-BR" sz="1200">
                    <a:latin typeface="Book Antiqua" pitchFamily="18" charset="0"/>
                  </a:endParaRPr>
                </a:p>
              </p:txBody>
            </p:sp>
            <p:sp>
              <p:nvSpPr>
                <p:cNvPr id="121" name="Oval 407"/>
                <p:cNvSpPr>
                  <a:spLocks noChangeArrowheads="1"/>
                </p:cNvSpPr>
                <p:nvPr/>
              </p:nvSpPr>
              <p:spPr bwMode="auto">
                <a:xfrm>
                  <a:off x="1537" y="2053"/>
                  <a:ext cx="318" cy="106"/>
                </a:xfrm>
                <a:prstGeom prst="ellipse">
                  <a:avLst/>
                </a:prstGeom>
                <a:solidFill>
                  <a:srgbClr val="C0C0C0"/>
                </a:solidFill>
                <a:ln w="3240">
                  <a:solidFill>
                    <a:srgbClr val="0066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lnSpc>
                      <a:spcPct val="104000"/>
                    </a:lnSpc>
                    <a:buClr>
                      <a:srgbClr val="000000"/>
                    </a:buClr>
                    <a:buSzPct val="100000"/>
                    <a:buFont typeface="Arial" pitchFamily="34" charset="0"/>
                    <a:buNone/>
                  </a:pPr>
                  <a:endParaRPr lang="pt-BR" sz="1200">
                    <a:latin typeface="Book Antiqua" pitchFamily="18" charset="0"/>
                  </a:endParaRPr>
                </a:p>
              </p:txBody>
            </p:sp>
            <p:sp>
              <p:nvSpPr>
                <p:cNvPr id="122" name="Rectangle 408"/>
                <p:cNvSpPr>
                  <a:spLocks noChangeArrowheads="1"/>
                </p:cNvSpPr>
                <p:nvPr/>
              </p:nvSpPr>
              <p:spPr bwMode="auto">
                <a:xfrm>
                  <a:off x="1536" y="1879"/>
                  <a:ext cx="318" cy="228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lnSpc>
                      <a:spcPct val="104000"/>
                    </a:lnSpc>
                    <a:buClr>
                      <a:srgbClr val="000000"/>
                    </a:buClr>
                    <a:buSzPct val="100000"/>
                    <a:buFont typeface="Arial" pitchFamily="34" charset="0"/>
                    <a:buNone/>
                  </a:pPr>
                  <a:endParaRPr lang="pt-BR" sz="1200">
                    <a:latin typeface="Book Antiqua" pitchFamily="18" charset="0"/>
                  </a:endParaRPr>
                </a:p>
              </p:txBody>
            </p:sp>
            <p:sp>
              <p:nvSpPr>
                <p:cNvPr id="123" name="Rectangle 409"/>
                <p:cNvSpPr>
                  <a:spLocks noChangeArrowheads="1"/>
                </p:cNvSpPr>
                <p:nvPr/>
              </p:nvSpPr>
              <p:spPr bwMode="auto">
                <a:xfrm>
                  <a:off x="1536" y="1879"/>
                  <a:ext cx="318" cy="228"/>
                </a:xfrm>
                <a:prstGeom prst="rect">
                  <a:avLst/>
                </a:prstGeom>
                <a:solidFill>
                  <a:srgbClr val="C0C0C0"/>
                </a:solidFill>
                <a:ln w="9360">
                  <a:solidFill>
                    <a:srgbClr val="0066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lnSpc>
                      <a:spcPct val="104000"/>
                    </a:lnSpc>
                    <a:buClr>
                      <a:srgbClr val="000000"/>
                    </a:buClr>
                    <a:buSzPct val="100000"/>
                    <a:buFont typeface="Arial" pitchFamily="34" charset="0"/>
                    <a:buNone/>
                  </a:pPr>
                  <a:endParaRPr lang="pt-BR" sz="1200">
                    <a:latin typeface="Book Antiqua" pitchFamily="18" charset="0"/>
                  </a:endParaRPr>
                </a:p>
              </p:txBody>
            </p:sp>
            <p:sp>
              <p:nvSpPr>
                <p:cNvPr id="124" name="Oval 410"/>
                <p:cNvSpPr>
                  <a:spLocks noChangeArrowheads="1"/>
                </p:cNvSpPr>
                <p:nvPr/>
              </p:nvSpPr>
              <p:spPr bwMode="auto">
                <a:xfrm>
                  <a:off x="1537" y="1825"/>
                  <a:ext cx="318" cy="106"/>
                </a:xfrm>
                <a:prstGeom prst="ellipse">
                  <a:avLst/>
                </a:prstGeom>
                <a:solidFill>
                  <a:srgbClr val="C0C0C0"/>
                </a:solidFill>
                <a:ln w="3240">
                  <a:solidFill>
                    <a:srgbClr val="0066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lnSpc>
                      <a:spcPct val="104000"/>
                    </a:lnSpc>
                    <a:buClr>
                      <a:srgbClr val="000000"/>
                    </a:buClr>
                    <a:buSzPct val="100000"/>
                    <a:buFont typeface="Arial" pitchFamily="34" charset="0"/>
                    <a:buNone/>
                  </a:pPr>
                  <a:endParaRPr lang="pt-BR" sz="1200">
                    <a:latin typeface="Book Antiqua" pitchFamily="18" charset="0"/>
                  </a:endParaRPr>
                </a:p>
              </p:txBody>
            </p:sp>
            <p:grpSp>
              <p:nvGrpSpPr>
                <p:cNvPr id="125" name="Group 411"/>
                <p:cNvGrpSpPr>
                  <a:grpSpLocks/>
                </p:cNvGrpSpPr>
                <p:nvPr/>
              </p:nvGrpSpPr>
              <p:grpSpPr bwMode="auto">
                <a:xfrm>
                  <a:off x="1585" y="1837"/>
                  <a:ext cx="220" cy="82"/>
                  <a:chOff x="1585" y="1837"/>
                  <a:chExt cx="220" cy="82"/>
                </a:xfrm>
              </p:grpSpPr>
              <p:grpSp>
                <p:nvGrpSpPr>
                  <p:cNvPr id="133" name="Group 412"/>
                  <p:cNvGrpSpPr>
                    <a:grpSpLocks/>
                  </p:cNvGrpSpPr>
                  <p:nvPr/>
                </p:nvGrpSpPr>
                <p:grpSpPr bwMode="auto">
                  <a:xfrm>
                    <a:off x="1585" y="1837"/>
                    <a:ext cx="219" cy="80"/>
                    <a:chOff x="1585" y="1837"/>
                    <a:chExt cx="219" cy="80"/>
                  </a:xfrm>
                </p:grpSpPr>
                <p:sp>
                  <p:nvSpPr>
                    <p:cNvPr id="143" name="Freeform 4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99" y="1839"/>
                      <a:ext cx="105" cy="34"/>
                    </a:xfrm>
                    <a:custGeom>
                      <a:avLst/>
                      <a:gdLst>
                        <a:gd name="T0" fmla="*/ 0 w 524"/>
                        <a:gd name="T1" fmla="*/ 0 h 171"/>
                        <a:gd name="T2" fmla="*/ 0 w 524"/>
                        <a:gd name="T3" fmla="*/ 0 h 171"/>
                        <a:gd name="T4" fmla="*/ 0 w 524"/>
                        <a:gd name="T5" fmla="*/ 0 h 171"/>
                        <a:gd name="T6" fmla="*/ 0 w 524"/>
                        <a:gd name="T7" fmla="*/ 0 h 171"/>
                        <a:gd name="T8" fmla="*/ 0 w 524"/>
                        <a:gd name="T9" fmla="*/ 0 h 171"/>
                        <a:gd name="T10" fmla="*/ 0 w 524"/>
                        <a:gd name="T11" fmla="*/ 0 h 171"/>
                        <a:gd name="T12" fmla="*/ 0 w 524"/>
                        <a:gd name="T13" fmla="*/ 0 h 171"/>
                        <a:gd name="T14" fmla="*/ 0 w 524"/>
                        <a:gd name="T15" fmla="*/ 0 h 17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524"/>
                        <a:gd name="T25" fmla="*/ 0 h 171"/>
                        <a:gd name="T26" fmla="*/ 524 w 524"/>
                        <a:gd name="T27" fmla="*/ 171 h 171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524" h="171">
                          <a:moveTo>
                            <a:pt x="0" y="133"/>
                          </a:moveTo>
                          <a:lnTo>
                            <a:pt x="117" y="171"/>
                          </a:lnTo>
                          <a:lnTo>
                            <a:pt x="398" y="57"/>
                          </a:lnTo>
                          <a:lnTo>
                            <a:pt x="524" y="95"/>
                          </a:lnTo>
                          <a:lnTo>
                            <a:pt x="456" y="0"/>
                          </a:lnTo>
                          <a:lnTo>
                            <a:pt x="126" y="0"/>
                          </a:lnTo>
                          <a:lnTo>
                            <a:pt x="262" y="28"/>
                          </a:lnTo>
                          <a:lnTo>
                            <a:pt x="0" y="13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360">
                      <a:solidFill>
                        <a:srgbClr val="0066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 sz="1200"/>
                    </a:p>
                  </p:txBody>
                </p:sp>
                <p:sp>
                  <p:nvSpPr>
                    <p:cNvPr id="144" name="Freeform 4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99" y="1839"/>
                      <a:ext cx="105" cy="34"/>
                    </a:xfrm>
                    <a:custGeom>
                      <a:avLst/>
                      <a:gdLst>
                        <a:gd name="T0" fmla="*/ 0 w 524"/>
                        <a:gd name="T1" fmla="*/ 0 h 171"/>
                        <a:gd name="T2" fmla="*/ 0 w 524"/>
                        <a:gd name="T3" fmla="*/ 0 h 171"/>
                        <a:gd name="T4" fmla="*/ 0 w 524"/>
                        <a:gd name="T5" fmla="*/ 0 h 171"/>
                        <a:gd name="T6" fmla="*/ 0 w 524"/>
                        <a:gd name="T7" fmla="*/ 0 h 171"/>
                        <a:gd name="T8" fmla="*/ 0 w 524"/>
                        <a:gd name="T9" fmla="*/ 0 h 171"/>
                        <a:gd name="T10" fmla="*/ 0 w 524"/>
                        <a:gd name="T11" fmla="*/ 0 h 171"/>
                        <a:gd name="T12" fmla="*/ 0 w 524"/>
                        <a:gd name="T13" fmla="*/ 0 h 171"/>
                        <a:gd name="T14" fmla="*/ 0 w 524"/>
                        <a:gd name="T15" fmla="*/ 0 h 17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524"/>
                        <a:gd name="T25" fmla="*/ 0 h 171"/>
                        <a:gd name="T26" fmla="*/ 524 w 524"/>
                        <a:gd name="T27" fmla="*/ 171 h 171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524" h="171">
                          <a:moveTo>
                            <a:pt x="0" y="133"/>
                          </a:moveTo>
                          <a:lnTo>
                            <a:pt x="117" y="171"/>
                          </a:lnTo>
                          <a:lnTo>
                            <a:pt x="398" y="57"/>
                          </a:lnTo>
                          <a:lnTo>
                            <a:pt x="524" y="95"/>
                          </a:lnTo>
                          <a:lnTo>
                            <a:pt x="456" y="0"/>
                          </a:lnTo>
                          <a:lnTo>
                            <a:pt x="126" y="0"/>
                          </a:lnTo>
                          <a:lnTo>
                            <a:pt x="262" y="28"/>
                          </a:lnTo>
                          <a:lnTo>
                            <a:pt x="0" y="13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360">
                      <a:solidFill>
                        <a:srgbClr val="0066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 sz="1200"/>
                    </a:p>
                  </p:txBody>
                </p:sp>
                <p:sp>
                  <p:nvSpPr>
                    <p:cNvPr id="145" name="Freeform 4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85" y="1879"/>
                      <a:ext cx="104" cy="36"/>
                    </a:xfrm>
                    <a:custGeom>
                      <a:avLst/>
                      <a:gdLst>
                        <a:gd name="T0" fmla="*/ 0 w 524"/>
                        <a:gd name="T1" fmla="*/ 0 h 180"/>
                        <a:gd name="T2" fmla="*/ 0 w 524"/>
                        <a:gd name="T3" fmla="*/ 0 h 180"/>
                        <a:gd name="T4" fmla="*/ 0 w 524"/>
                        <a:gd name="T5" fmla="*/ 0 h 180"/>
                        <a:gd name="T6" fmla="*/ 0 w 524"/>
                        <a:gd name="T7" fmla="*/ 0 h 180"/>
                        <a:gd name="T8" fmla="*/ 0 w 524"/>
                        <a:gd name="T9" fmla="*/ 0 h 180"/>
                        <a:gd name="T10" fmla="*/ 0 w 524"/>
                        <a:gd name="T11" fmla="*/ 0 h 180"/>
                        <a:gd name="T12" fmla="*/ 0 w 524"/>
                        <a:gd name="T13" fmla="*/ 0 h 180"/>
                        <a:gd name="T14" fmla="*/ 0 w 524"/>
                        <a:gd name="T15" fmla="*/ 0 h 18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524"/>
                        <a:gd name="T25" fmla="*/ 0 h 180"/>
                        <a:gd name="T26" fmla="*/ 524 w 524"/>
                        <a:gd name="T27" fmla="*/ 180 h 18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524" h="180">
                          <a:moveTo>
                            <a:pt x="524" y="38"/>
                          </a:moveTo>
                          <a:lnTo>
                            <a:pt x="407" y="0"/>
                          </a:lnTo>
                          <a:lnTo>
                            <a:pt x="136" y="114"/>
                          </a:lnTo>
                          <a:lnTo>
                            <a:pt x="0" y="76"/>
                          </a:lnTo>
                          <a:lnTo>
                            <a:pt x="68" y="180"/>
                          </a:lnTo>
                          <a:lnTo>
                            <a:pt x="407" y="180"/>
                          </a:lnTo>
                          <a:lnTo>
                            <a:pt x="261" y="142"/>
                          </a:lnTo>
                          <a:lnTo>
                            <a:pt x="524" y="3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360">
                      <a:solidFill>
                        <a:srgbClr val="0066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 sz="1200"/>
                    </a:p>
                  </p:txBody>
                </p:sp>
                <p:sp>
                  <p:nvSpPr>
                    <p:cNvPr id="146" name="Freeform 4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85" y="1879"/>
                      <a:ext cx="104" cy="36"/>
                    </a:xfrm>
                    <a:custGeom>
                      <a:avLst/>
                      <a:gdLst>
                        <a:gd name="T0" fmla="*/ 0 w 524"/>
                        <a:gd name="T1" fmla="*/ 0 h 180"/>
                        <a:gd name="T2" fmla="*/ 0 w 524"/>
                        <a:gd name="T3" fmla="*/ 0 h 180"/>
                        <a:gd name="T4" fmla="*/ 0 w 524"/>
                        <a:gd name="T5" fmla="*/ 0 h 180"/>
                        <a:gd name="T6" fmla="*/ 0 w 524"/>
                        <a:gd name="T7" fmla="*/ 0 h 180"/>
                        <a:gd name="T8" fmla="*/ 0 w 524"/>
                        <a:gd name="T9" fmla="*/ 0 h 180"/>
                        <a:gd name="T10" fmla="*/ 0 w 524"/>
                        <a:gd name="T11" fmla="*/ 0 h 180"/>
                        <a:gd name="T12" fmla="*/ 0 w 524"/>
                        <a:gd name="T13" fmla="*/ 0 h 180"/>
                        <a:gd name="T14" fmla="*/ 0 w 524"/>
                        <a:gd name="T15" fmla="*/ 0 h 18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524"/>
                        <a:gd name="T25" fmla="*/ 0 h 180"/>
                        <a:gd name="T26" fmla="*/ 524 w 524"/>
                        <a:gd name="T27" fmla="*/ 180 h 18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524" h="180">
                          <a:moveTo>
                            <a:pt x="524" y="38"/>
                          </a:moveTo>
                          <a:lnTo>
                            <a:pt x="407" y="0"/>
                          </a:lnTo>
                          <a:lnTo>
                            <a:pt x="136" y="114"/>
                          </a:lnTo>
                          <a:lnTo>
                            <a:pt x="0" y="76"/>
                          </a:lnTo>
                          <a:lnTo>
                            <a:pt x="68" y="180"/>
                          </a:lnTo>
                          <a:lnTo>
                            <a:pt x="407" y="180"/>
                          </a:lnTo>
                          <a:lnTo>
                            <a:pt x="261" y="142"/>
                          </a:lnTo>
                          <a:lnTo>
                            <a:pt x="524" y="3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360">
                      <a:solidFill>
                        <a:srgbClr val="0066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 sz="1200"/>
                    </a:p>
                  </p:txBody>
                </p:sp>
                <p:sp>
                  <p:nvSpPr>
                    <p:cNvPr id="147" name="Freeform 4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90" y="1837"/>
                      <a:ext cx="105" cy="34"/>
                    </a:xfrm>
                    <a:custGeom>
                      <a:avLst/>
                      <a:gdLst>
                        <a:gd name="T0" fmla="*/ 0 w 524"/>
                        <a:gd name="T1" fmla="*/ 0 h 172"/>
                        <a:gd name="T2" fmla="*/ 0 w 524"/>
                        <a:gd name="T3" fmla="*/ 0 h 172"/>
                        <a:gd name="T4" fmla="*/ 0 w 524"/>
                        <a:gd name="T5" fmla="*/ 0 h 172"/>
                        <a:gd name="T6" fmla="*/ 0 w 524"/>
                        <a:gd name="T7" fmla="*/ 0 h 172"/>
                        <a:gd name="T8" fmla="*/ 0 w 524"/>
                        <a:gd name="T9" fmla="*/ 0 h 172"/>
                        <a:gd name="T10" fmla="*/ 0 w 524"/>
                        <a:gd name="T11" fmla="*/ 0 h 172"/>
                        <a:gd name="T12" fmla="*/ 0 w 524"/>
                        <a:gd name="T13" fmla="*/ 0 h 172"/>
                        <a:gd name="T14" fmla="*/ 0 w 524"/>
                        <a:gd name="T15" fmla="*/ 0 h 172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524"/>
                        <a:gd name="T25" fmla="*/ 0 h 172"/>
                        <a:gd name="T26" fmla="*/ 524 w 524"/>
                        <a:gd name="T27" fmla="*/ 172 h 172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524" h="172">
                          <a:moveTo>
                            <a:pt x="0" y="38"/>
                          </a:moveTo>
                          <a:lnTo>
                            <a:pt x="117" y="0"/>
                          </a:lnTo>
                          <a:lnTo>
                            <a:pt x="397" y="105"/>
                          </a:lnTo>
                          <a:lnTo>
                            <a:pt x="524" y="76"/>
                          </a:lnTo>
                          <a:lnTo>
                            <a:pt x="456" y="172"/>
                          </a:lnTo>
                          <a:lnTo>
                            <a:pt x="126" y="172"/>
                          </a:lnTo>
                          <a:lnTo>
                            <a:pt x="261" y="143"/>
                          </a:lnTo>
                          <a:lnTo>
                            <a:pt x="0" y="3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360">
                      <a:solidFill>
                        <a:srgbClr val="0066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 sz="1200"/>
                    </a:p>
                  </p:txBody>
                </p:sp>
                <p:sp>
                  <p:nvSpPr>
                    <p:cNvPr id="148" name="Freeform 4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90" y="1837"/>
                      <a:ext cx="105" cy="34"/>
                    </a:xfrm>
                    <a:custGeom>
                      <a:avLst/>
                      <a:gdLst>
                        <a:gd name="T0" fmla="*/ 0 w 524"/>
                        <a:gd name="T1" fmla="*/ 0 h 172"/>
                        <a:gd name="T2" fmla="*/ 0 w 524"/>
                        <a:gd name="T3" fmla="*/ 0 h 172"/>
                        <a:gd name="T4" fmla="*/ 0 w 524"/>
                        <a:gd name="T5" fmla="*/ 0 h 172"/>
                        <a:gd name="T6" fmla="*/ 0 w 524"/>
                        <a:gd name="T7" fmla="*/ 0 h 172"/>
                        <a:gd name="T8" fmla="*/ 0 w 524"/>
                        <a:gd name="T9" fmla="*/ 0 h 172"/>
                        <a:gd name="T10" fmla="*/ 0 w 524"/>
                        <a:gd name="T11" fmla="*/ 0 h 172"/>
                        <a:gd name="T12" fmla="*/ 0 w 524"/>
                        <a:gd name="T13" fmla="*/ 0 h 172"/>
                        <a:gd name="T14" fmla="*/ 0 w 524"/>
                        <a:gd name="T15" fmla="*/ 0 h 172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524"/>
                        <a:gd name="T25" fmla="*/ 0 h 172"/>
                        <a:gd name="T26" fmla="*/ 524 w 524"/>
                        <a:gd name="T27" fmla="*/ 172 h 172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524" h="172">
                          <a:moveTo>
                            <a:pt x="0" y="38"/>
                          </a:moveTo>
                          <a:lnTo>
                            <a:pt x="117" y="0"/>
                          </a:lnTo>
                          <a:lnTo>
                            <a:pt x="397" y="105"/>
                          </a:lnTo>
                          <a:lnTo>
                            <a:pt x="524" y="76"/>
                          </a:lnTo>
                          <a:lnTo>
                            <a:pt x="456" y="172"/>
                          </a:lnTo>
                          <a:lnTo>
                            <a:pt x="126" y="172"/>
                          </a:lnTo>
                          <a:lnTo>
                            <a:pt x="261" y="143"/>
                          </a:lnTo>
                          <a:lnTo>
                            <a:pt x="0" y="3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360">
                      <a:solidFill>
                        <a:srgbClr val="0066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 sz="1200"/>
                    </a:p>
                  </p:txBody>
                </p:sp>
                <p:sp>
                  <p:nvSpPr>
                    <p:cNvPr id="149" name="Freeform 4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95" y="1883"/>
                      <a:ext cx="105" cy="34"/>
                    </a:xfrm>
                    <a:custGeom>
                      <a:avLst/>
                      <a:gdLst>
                        <a:gd name="T0" fmla="*/ 0 w 522"/>
                        <a:gd name="T1" fmla="*/ 0 h 171"/>
                        <a:gd name="T2" fmla="*/ 0 w 522"/>
                        <a:gd name="T3" fmla="*/ 0 h 171"/>
                        <a:gd name="T4" fmla="*/ 0 w 522"/>
                        <a:gd name="T5" fmla="*/ 0 h 171"/>
                        <a:gd name="T6" fmla="*/ 0 w 522"/>
                        <a:gd name="T7" fmla="*/ 0 h 171"/>
                        <a:gd name="T8" fmla="*/ 0 w 522"/>
                        <a:gd name="T9" fmla="*/ 0 h 171"/>
                        <a:gd name="T10" fmla="*/ 0 w 522"/>
                        <a:gd name="T11" fmla="*/ 0 h 171"/>
                        <a:gd name="T12" fmla="*/ 0 w 522"/>
                        <a:gd name="T13" fmla="*/ 0 h 171"/>
                        <a:gd name="T14" fmla="*/ 0 w 522"/>
                        <a:gd name="T15" fmla="*/ 0 h 17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522"/>
                        <a:gd name="T25" fmla="*/ 0 h 171"/>
                        <a:gd name="T26" fmla="*/ 522 w 522"/>
                        <a:gd name="T27" fmla="*/ 171 h 171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522" h="171">
                          <a:moveTo>
                            <a:pt x="522" y="133"/>
                          </a:moveTo>
                          <a:lnTo>
                            <a:pt x="407" y="171"/>
                          </a:lnTo>
                          <a:lnTo>
                            <a:pt x="135" y="57"/>
                          </a:lnTo>
                          <a:lnTo>
                            <a:pt x="0" y="95"/>
                          </a:lnTo>
                          <a:lnTo>
                            <a:pt x="67" y="0"/>
                          </a:lnTo>
                          <a:lnTo>
                            <a:pt x="407" y="0"/>
                          </a:lnTo>
                          <a:lnTo>
                            <a:pt x="261" y="28"/>
                          </a:lnTo>
                          <a:lnTo>
                            <a:pt x="522" y="13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360">
                      <a:solidFill>
                        <a:srgbClr val="0066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 sz="1200"/>
                    </a:p>
                  </p:txBody>
                </p:sp>
                <p:sp>
                  <p:nvSpPr>
                    <p:cNvPr id="150" name="Freeform 4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95" y="1883"/>
                      <a:ext cx="105" cy="34"/>
                    </a:xfrm>
                    <a:custGeom>
                      <a:avLst/>
                      <a:gdLst>
                        <a:gd name="T0" fmla="*/ 0 w 522"/>
                        <a:gd name="T1" fmla="*/ 0 h 171"/>
                        <a:gd name="T2" fmla="*/ 0 w 522"/>
                        <a:gd name="T3" fmla="*/ 0 h 171"/>
                        <a:gd name="T4" fmla="*/ 0 w 522"/>
                        <a:gd name="T5" fmla="*/ 0 h 171"/>
                        <a:gd name="T6" fmla="*/ 0 w 522"/>
                        <a:gd name="T7" fmla="*/ 0 h 171"/>
                        <a:gd name="T8" fmla="*/ 0 w 522"/>
                        <a:gd name="T9" fmla="*/ 0 h 171"/>
                        <a:gd name="T10" fmla="*/ 0 w 522"/>
                        <a:gd name="T11" fmla="*/ 0 h 171"/>
                        <a:gd name="T12" fmla="*/ 0 w 522"/>
                        <a:gd name="T13" fmla="*/ 0 h 171"/>
                        <a:gd name="T14" fmla="*/ 0 w 522"/>
                        <a:gd name="T15" fmla="*/ 0 h 17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522"/>
                        <a:gd name="T25" fmla="*/ 0 h 171"/>
                        <a:gd name="T26" fmla="*/ 522 w 522"/>
                        <a:gd name="T27" fmla="*/ 171 h 171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522" h="171">
                          <a:moveTo>
                            <a:pt x="522" y="133"/>
                          </a:moveTo>
                          <a:lnTo>
                            <a:pt x="407" y="171"/>
                          </a:lnTo>
                          <a:lnTo>
                            <a:pt x="135" y="57"/>
                          </a:lnTo>
                          <a:lnTo>
                            <a:pt x="0" y="95"/>
                          </a:lnTo>
                          <a:lnTo>
                            <a:pt x="67" y="0"/>
                          </a:lnTo>
                          <a:lnTo>
                            <a:pt x="407" y="0"/>
                          </a:lnTo>
                          <a:lnTo>
                            <a:pt x="261" y="28"/>
                          </a:lnTo>
                          <a:lnTo>
                            <a:pt x="522" y="13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360">
                      <a:solidFill>
                        <a:srgbClr val="0066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 sz="1200"/>
                    </a:p>
                  </p:txBody>
                </p:sp>
              </p:grpSp>
              <p:grpSp>
                <p:nvGrpSpPr>
                  <p:cNvPr id="134" name="Group 421"/>
                  <p:cNvGrpSpPr>
                    <a:grpSpLocks/>
                  </p:cNvGrpSpPr>
                  <p:nvPr/>
                </p:nvGrpSpPr>
                <p:grpSpPr bwMode="auto">
                  <a:xfrm>
                    <a:off x="1587" y="1839"/>
                    <a:ext cx="218" cy="80"/>
                    <a:chOff x="1587" y="1839"/>
                    <a:chExt cx="218" cy="80"/>
                  </a:xfrm>
                </p:grpSpPr>
                <p:sp>
                  <p:nvSpPr>
                    <p:cNvPr id="135" name="Freeform 4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01" y="1841"/>
                      <a:ext cx="104" cy="34"/>
                    </a:xfrm>
                    <a:custGeom>
                      <a:avLst/>
                      <a:gdLst>
                        <a:gd name="T0" fmla="*/ 0 w 523"/>
                        <a:gd name="T1" fmla="*/ 0 h 172"/>
                        <a:gd name="T2" fmla="*/ 0 w 523"/>
                        <a:gd name="T3" fmla="*/ 0 h 172"/>
                        <a:gd name="T4" fmla="*/ 0 w 523"/>
                        <a:gd name="T5" fmla="*/ 0 h 172"/>
                        <a:gd name="T6" fmla="*/ 0 w 523"/>
                        <a:gd name="T7" fmla="*/ 0 h 172"/>
                        <a:gd name="T8" fmla="*/ 0 w 523"/>
                        <a:gd name="T9" fmla="*/ 0 h 172"/>
                        <a:gd name="T10" fmla="*/ 0 w 523"/>
                        <a:gd name="T11" fmla="*/ 0 h 172"/>
                        <a:gd name="T12" fmla="*/ 0 w 523"/>
                        <a:gd name="T13" fmla="*/ 0 h 172"/>
                        <a:gd name="T14" fmla="*/ 0 w 523"/>
                        <a:gd name="T15" fmla="*/ 0 h 172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523"/>
                        <a:gd name="T25" fmla="*/ 0 h 172"/>
                        <a:gd name="T26" fmla="*/ 523 w 523"/>
                        <a:gd name="T27" fmla="*/ 172 h 172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523" h="172">
                          <a:moveTo>
                            <a:pt x="0" y="134"/>
                          </a:moveTo>
                          <a:lnTo>
                            <a:pt x="116" y="172"/>
                          </a:lnTo>
                          <a:lnTo>
                            <a:pt x="398" y="57"/>
                          </a:lnTo>
                          <a:lnTo>
                            <a:pt x="523" y="96"/>
                          </a:lnTo>
                          <a:lnTo>
                            <a:pt x="455" y="0"/>
                          </a:lnTo>
                          <a:lnTo>
                            <a:pt x="126" y="0"/>
                          </a:lnTo>
                          <a:lnTo>
                            <a:pt x="262" y="29"/>
                          </a:lnTo>
                          <a:lnTo>
                            <a:pt x="0" y="134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360">
                      <a:solidFill>
                        <a:srgbClr val="0066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 sz="1200"/>
                    </a:p>
                  </p:txBody>
                </p:sp>
                <p:sp>
                  <p:nvSpPr>
                    <p:cNvPr id="136" name="Freeform 4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01" y="1841"/>
                      <a:ext cx="104" cy="34"/>
                    </a:xfrm>
                    <a:custGeom>
                      <a:avLst/>
                      <a:gdLst>
                        <a:gd name="T0" fmla="*/ 0 w 523"/>
                        <a:gd name="T1" fmla="*/ 0 h 172"/>
                        <a:gd name="T2" fmla="*/ 0 w 523"/>
                        <a:gd name="T3" fmla="*/ 0 h 172"/>
                        <a:gd name="T4" fmla="*/ 0 w 523"/>
                        <a:gd name="T5" fmla="*/ 0 h 172"/>
                        <a:gd name="T6" fmla="*/ 0 w 523"/>
                        <a:gd name="T7" fmla="*/ 0 h 172"/>
                        <a:gd name="T8" fmla="*/ 0 w 523"/>
                        <a:gd name="T9" fmla="*/ 0 h 172"/>
                        <a:gd name="T10" fmla="*/ 0 w 523"/>
                        <a:gd name="T11" fmla="*/ 0 h 172"/>
                        <a:gd name="T12" fmla="*/ 0 w 523"/>
                        <a:gd name="T13" fmla="*/ 0 h 172"/>
                        <a:gd name="T14" fmla="*/ 0 w 523"/>
                        <a:gd name="T15" fmla="*/ 0 h 172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523"/>
                        <a:gd name="T25" fmla="*/ 0 h 172"/>
                        <a:gd name="T26" fmla="*/ 523 w 523"/>
                        <a:gd name="T27" fmla="*/ 172 h 172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523" h="172">
                          <a:moveTo>
                            <a:pt x="0" y="134"/>
                          </a:moveTo>
                          <a:lnTo>
                            <a:pt x="116" y="172"/>
                          </a:lnTo>
                          <a:lnTo>
                            <a:pt x="398" y="57"/>
                          </a:lnTo>
                          <a:lnTo>
                            <a:pt x="523" y="96"/>
                          </a:lnTo>
                          <a:lnTo>
                            <a:pt x="455" y="0"/>
                          </a:lnTo>
                          <a:lnTo>
                            <a:pt x="126" y="0"/>
                          </a:lnTo>
                          <a:lnTo>
                            <a:pt x="262" y="29"/>
                          </a:lnTo>
                          <a:lnTo>
                            <a:pt x="0" y="134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360">
                      <a:solidFill>
                        <a:srgbClr val="0066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 sz="1200"/>
                    </a:p>
                  </p:txBody>
                </p:sp>
                <p:sp>
                  <p:nvSpPr>
                    <p:cNvPr id="137" name="Freeform 4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87" y="1881"/>
                      <a:ext cx="104" cy="36"/>
                    </a:xfrm>
                    <a:custGeom>
                      <a:avLst/>
                      <a:gdLst>
                        <a:gd name="T0" fmla="*/ 0 w 523"/>
                        <a:gd name="T1" fmla="*/ 0 h 181"/>
                        <a:gd name="T2" fmla="*/ 0 w 523"/>
                        <a:gd name="T3" fmla="*/ 0 h 181"/>
                        <a:gd name="T4" fmla="*/ 0 w 523"/>
                        <a:gd name="T5" fmla="*/ 0 h 181"/>
                        <a:gd name="T6" fmla="*/ 0 w 523"/>
                        <a:gd name="T7" fmla="*/ 0 h 181"/>
                        <a:gd name="T8" fmla="*/ 0 w 523"/>
                        <a:gd name="T9" fmla="*/ 0 h 181"/>
                        <a:gd name="T10" fmla="*/ 0 w 523"/>
                        <a:gd name="T11" fmla="*/ 0 h 181"/>
                        <a:gd name="T12" fmla="*/ 0 w 523"/>
                        <a:gd name="T13" fmla="*/ 0 h 181"/>
                        <a:gd name="T14" fmla="*/ 0 w 523"/>
                        <a:gd name="T15" fmla="*/ 0 h 18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523"/>
                        <a:gd name="T25" fmla="*/ 0 h 181"/>
                        <a:gd name="T26" fmla="*/ 523 w 523"/>
                        <a:gd name="T27" fmla="*/ 181 h 181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523" h="181">
                          <a:moveTo>
                            <a:pt x="523" y="38"/>
                          </a:moveTo>
                          <a:lnTo>
                            <a:pt x="407" y="0"/>
                          </a:lnTo>
                          <a:lnTo>
                            <a:pt x="136" y="114"/>
                          </a:lnTo>
                          <a:lnTo>
                            <a:pt x="0" y="76"/>
                          </a:lnTo>
                          <a:lnTo>
                            <a:pt x="68" y="181"/>
                          </a:lnTo>
                          <a:lnTo>
                            <a:pt x="407" y="181"/>
                          </a:lnTo>
                          <a:lnTo>
                            <a:pt x="261" y="143"/>
                          </a:lnTo>
                          <a:lnTo>
                            <a:pt x="523" y="3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360">
                      <a:solidFill>
                        <a:srgbClr val="0066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 sz="1200"/>
                    </a:p>
                  </p:txBody>
                </p:sp>
                <p:sp>
                  <p:nvSpPr>
                    <p:cNvPr id="138" name="Freeform 4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87" y="1881"/>
                      <a:ext cx="104" cy="36"/>
                    </a:xfrm>
                    <a:custGeom>
                      <a:avLst/>
                      <a:gdLst>
                        <a:gd name="T0" fmla="*/ 0 w 523"/>
                        <a:gd name="T1" fmla="*/ 0 h 181"/>
                        <a:gd name="T2" fmla="*/ 0 w 523"/>
                        <a:gd name="T3" fmla="*/ 0 h 181"/>
                        <a:gd name="T4" fmla="*/ 0 w 523"/>
                        <a:gd name="T5" fmla="*/ 0 h 181"/>
                        <a:gd name="T6" fmla="*/ 0 w 523"/>
                        <a:gd name="T7" fmla="*/ 0 h 181"/>
                        <a:gd name="T8" fmla="*/ 0 w 523"/>
                        <a:gd name="T9" fmla="*/ 0 h 181"/>
                        <a:gd name="T10" fmla="*/ 0 w 523"/>
                        <a:gd name="T11" fmla="*/ 0 h 181"/>
                        <a:gd name="T12" fmla="*/ 0 w 523"/>
                        <a:gd name="T13" fmla="*/ 0 h 181"/>
                        <a:gd name="T14" fmla="*/ 0 w 523"/>
                        <a:gd name="T15" fmla="*/ 0 h 18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523"/>
                        <a:gd name="T25" fmla="*/ 0 h 181"/>
                        <a:gd name="T26" fmla="*/ 523 w 523"/>
                        <a:gd name="T27" fmla="*/ 181 h 181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523" h="181">
                          <a:moveTo>
                            <a:pt x="523" y="38"/>
                          </a:moveTo>
                          <a:lnTo>
                            <a:pt x="407" y="0"/>
                          </a:lnTo>
                          <a:lnTo>
                            <a:pt x="136" y="114"/>
                          </a:lnTo>
                          <a:lnTo>
                            <a:pt x="0" y="76"/>
                          </a:lnTo>
                          <a:lnTo>
                            <a:pt x="68" y="181"/>
                          </a:lnTo>
                          <a:lnTo>
                            <a:pt x="407" y="181"/>
                          </a:lnTo>
                          <a:lnTo>
                            <a:pt x="261" y="143"/>
                          </a:lnTo>
                          <a:lnTo>
                            <a:pt x="523" y="3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360">
                      <a:solidFill>
                        <a:srgbClr val="0066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 sz="1200"/>
                    </a:p>
                  </p:txBody>
                </p:sp>
                <p:sp>
                  <p:nvSpPr>
                    <p:cNvPr id="139" name="Freeform 4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92" y="1839"/>
                      <a:ext cx="105" cy="34"/>
                    </a:xfrm>
                    <a:custGeom>
                      <a:avLst/>
                      <a:gdLst>
                        <a:gd name="T0" fmla="*/ 0 w 522"/>
                        <a:gd name="T1" fmla="*/ 0 h 171"/>
                        <a:gd name="T2" fmla="*/ 0 w 522"/>
                        <a:gd name="T3" fmla="*/ 0 h 171"/>
                        <a:gd name="T4" fmla="*/ 0 w 522"/>
                        <a:gd name="T5" fmla="*/ 0 h 171"/>
                        <a:gd name="T6" fmla="*/ 0 w 522"/>
                        <a:gd name="T7" fmla="*/ 0 h 171"/>
                        <a:gd name="T8" fmla="*/ 0 w 522"/>
                        <a:gd name="T9" fmla="*/ 0 h 171"/>
                        <a:gd name="T10" fmla="*/ 0 w 522"/>
                        <a:gd name="T11" fmla="*/ 0 h 171"/>
                        <a:gd name="T12" fmla="*/ 0 w 522"/>
                        <a:gd name="T13" fmla="*/ 0 h 171"/>
                        <a:gd name="T14" fmla="*/ 0 w 522"/>
                        <a:gd name="T15" fmla="*/ 0 h 17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522"/>
                        <a:gd name="T25" fmla="*/ 0 h 171"/>
                        <a:gd name="T26" fmla="*/ 522 w 522"/>
                        <a:gd name="T27" fmla="*/ 171 h 171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522" h="171">
                          <a:moveTo>
                            <a:pt x="0" y="38"/>
                          </a:moveTo>
                          <a:lnTo>
                            <a:pt x="116" y="0"/>
                          </a:lnTo>
                          <a:lnTo>
                            <a:pt x="397" y="105"/>
                          </a:lnTo>
                          <a:lnTo>
                            <a:pt x="522" y="76"/>
                          </a:lnTo>
                          <a:lnTo>
                            <a:pt x="455" y="171"/>
                          </a:lnTo>
                          <a:lnTo>
                            <a:pt x="126" y="171"/>
                          </a:lnTo>
                          <a:lnTo>
                            <a:pt x="261" y="143"/>
                          </a:lnTo>
                          <a:lnTo>
                            <a:pt x="0" y="3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360">
                      <a:solidFill>
                        <a:srgbClr val="0066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 sz="1200"/>
                    </a:p>
                  </p:txBody>
                </p:sp>
                <p:sp>
                  <p:nvSpPr>
                    <p:cNvPr id="140" name="Freeform 4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92" y="1839"/>
                      <a:ext cx="105" cy="34"/>
                    </a:xfrm>
                    <a:custGeom>
                      <a:avLst/>
                      <a:gdLst>
                        <a:gd name="T0" fmla="*/ 0 w 522"/>
                        <a:gd name="T1" fmla="*/ 0 h 171"/>
                        <a:gd name="T2" fmla="*/ 0 w 522"/>
                        <a:gd name="T3" fmla="*/ 0 h 171"/>
                        <a:gd name="T4" fmla="*/ 0 w 522"/>
                        <a:gd name="T5" fmla="*/ 0 h 171"/>
                        <a:gd name="T6" fmla="*/ 0 w 522"/>
                        <a:gd name="T7" fmla="*/ 0 h 171"/>
                        <a:gd name="T8" fmla="*/ 0 w 522"/>
                        <a:gd name="T9" fmla="*/ 0 h 171"/>
                        <a:gd name="T10" fmla="*/ 0 w 522"/>
                        <a:gd name="T11" fmla="*/ 0 h 171"/>
                        <a:gd name="T12" fmla="*/ 0 w 522"/>
                        <a:gd name="T13" fmla="*/ 0 h 171"/>
                        <a:gd name="T14" fmla="*/ 0 w 522"/>
                        <a:gd name="T15" fmla="*/ 0 h 17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522"/>
                        <a:gd name="T25" fmla="*/ 0 h 171"/>
                        <a:gd name="T26" fmla="*/ 522 w 522"/>
                        <a:gd name="T27" fmla="*/ 171 h 171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522" h="171">
                          <a:moveTo>
                            <a:pt x="0" y="38"/>
                          </a:moveTo>
                          <a:lnTo>
                            <a:pt x="116" y="0"/>
                          </a:lnTo>
                          <a:lnTo>
                            <a:pt x="397" y="105"/>
                          </a:lnTo>
                          <a:lnTo>
                            <a:pt x="522" y="76"/>
                          </a:lnTo>
                          <a:lnTo>
                            <a:pt x="455" y="171"/>
                          </a:lnTo>
                          <a:lnTo>
                            <a:pt x="126" y="171"/>
                          </a:lnTo>
                          <a:lnTo>
                            <a:pt x="261" y="143"/>
                          </a:lnTo>
                          <a:lnTo>
                            <a:pt x="0" y="3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360">
                      <a:solidFill>
                        <a:srgbClr val="0066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 sz="1200"/>
                    </a:p>
                  </p:txBody>
                </p:sp>
                <p:sp>
                  <p:nvSpPr>
                    <p:cNvPr id="141" name="Freeform 4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97" y="1885"/>
                      <a:ext cx="105" cy="34"/>
                    </a:xfrm>
                    <a:custGeom>
                      <a:avLst/>
                      <a:gdLst>
                        <a:gd name="T0" fmla="*/ 0 w 524"/>
                        <a:gd name="T1" fmla="*/ 0 h 171"/>
                        <a:gd name="T2" fmla="*/ 0 w 524"/>
                        <a:gd name="T3" fmla="*/ 0 h 171"/>
                        <a:gd name="T4" fmla="*/ 0 w 524"/>
                        <a:gd name="T5" fmla="*/ 0 h 171"/>
                        <a:gd name="T6" fmla="*/ 0 w 524"/>
                        <a:gd name="T7" fmla="*/ 0 h 171"/>
                        <a:gd name="T8" fmla="*/ 0 w 524"/>
                        <a:gd name="T9" fmla="*/ 0 h 171"/>
                        <a:gd name="T10" fmla="*/ 0 w 524"/>
                        <a:gd name="T11" fmla="*/ 0 h 171"/>
                        <a:gd name="T12" fmla="*/ 0 w 524"/>
                        <a:gd name="T13" fmla="*/ 0 h 171"/>
                        <a:gd name="T14" fmla="*/ 0 w 524"/>
                        <a:gd name="T15" fmla="*/ 0 h 17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524"/>
                        <a:gd name="T25" fmla="*/ 0 h 171"/>
                        <a:gd name="T26" fmla="*/ 524 w 524"/>
                        <a:gd name="T27" fmla="*/ 171 h 171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524" h="171">
                          <a:moveTo>
                            <a:pt x="524" y="133"/>
                          </a:moveTo>
                          <a:lnTo>
                            <a:pt x="408" y="171"/>
                          </a:lnTo>
                          <a:lnTo>
                            <a:pt x="136" y="57"/>
                          </a:lnTo>
                          <a:lnTo>
                            <a:pt x="0" y="95"/>
                          </a:lnTo>
                          <a:lnTo>
                            <a:pt x="68" y="0"/>
                          </a:lnTo>
                          <a:lnTo>
                            <a:pt x="408" y="0"/>
                          </a:lnTo>
                          <a:lnTo>
                            <a:pt x="263" y="29"/>
                          </a:lnTo>
                          <a:lnTo>
                            <a:pt x="524" y="133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360">
                      <a:solidFill>
                        <a:srgbClr val="0066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 sz="1200"/>
                    </a:p>
                  </p:txBody>
                </p:sp>
                <p:sp>
                  <p:nvSpPr>
                    <p:cNvPr id="142" name="Freeform 4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97" y="1885"/>
                      <a:ext cx="105" cy="34"/>
                    </a:xfrm>
                    <a:custGeom>
                      <a:avLst/>
                      <a:gdLst>
                        <a:gd name="T0" fmla="*/ 0 w 524"/>
                        <a:gd name="T1" fmla="*/ 0 h 171"/>
                        <a:gd name="T2" fmla="*/ 0 w 524"/>
                        <a:gd name="T3" fmla="*/ 0 h 171"/>
                        <a:gd name="T4" fmla="*/ 0 w 524"/>
                        <a:gd name="T5" fmla="*/ 0 h 171"/>
                        <a:gd name="T6" fmla="*/ 0 w 524"/>
                        <a:gd name="T7" fmla="*/ 0 h 171"/>
                        <a:gd name="T8" fmla="*/ 0 w 524"/>
                        <a:gd name="T9" fmla="*/ 0 h 171"/>
                        <a:gd name="T10" fmla="*/ 0 w 524"/>
                        <a:gd name="T11" fmla="*/ 0 h 171"/>
                        <a:gd name="T12" fmla="*/ 0 w 524"/>
                        <a:gd name="T13" fmla="*/ 0 h 171"/>
                        <a:gd name="T14" fmla="*/ 0 w 524"/>
                        <a:gd name="T15" fmla="*/ 0 h 17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524"/>
                        <a:gd name="T25" fmla="*/ 0 h 171"/>
                        <a:gd name="T26" fmla="*/ 524 w 524"/>
                        <a:gd name="T27" fmla="*/ 171 h 171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524" h="171">
                          <a:moveTo>
                            <a:pt x="524" y="133"/>
                          </a:moveTo>
                          <a:lnTo>
                            <a:pt x="408" y="171"/>
                          </a:lnTo>
                          <a:lnTo>
                            <a:pt x="136" y="57"/>
                          </a:lnTo>
                          <a:lnTo>
                            <a:pt x="0" y="95"/>
                          </a:lnTo>
                          <a:lnTo>
                            <a:pt x="68" y="0"/>
                          </a:lnTo>
                          <a:lnTo>
                            <a:pt x="408" y="0"/>
                          </a:lnTo>
                          <a:lnTo>
                            <a:pt x="263" y="29"/>
                          </a:lnTo>
                          <a:lnTo>
                            <a:pt x="524" y="133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360">
                      <a:solidFill>
                        <a:srgbClr val="0066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 sz="1200"/>
                    </a:p>
                  </p:txBody>
                </p:sp>
              </p:grpSp>
            </p:grpSp>
            <p:sp>
              <p:nvSpPr>
                <p:cNvPr id="126" name="Line 430"/>
                <p:cNvSpPr>
                  <a:spLocks noChangeShapeType="1"/>
                </p:cNvSpPr>
                <p:nvPr/>
              </p:nvSpPr>
              <p:spPr bwMode="auto">
                <a:xfrm>
                  <a:off x="1536" y="1877"/>
                  <a:ext cx="1" cy="227"/>
                </a:xfrm>
                <a:prstGeom prst="line">
                  <a:avLst/>
                </a:prstGeom>
                <a:noFill/>
                <a:ln w="3240">
                  <a:solidFill>
                    <a:srgbClr val="0066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 sz="1200"/>
                </a:p>
              </p:txBody>
            </p:sp>
            <p:sp>
              <p:nvSpPr>
                <p:cNvPr id="127" name="Line 431"/>
                <p:cNvSpPr>
                  <a:spLocks noChangeShapeType="1"/>
                </p:cNvSpPr>
                <p:nvPr/>
              </p:nvSpPr>
              <p:spPr bwMode="auto">
                <a:xfrm>
                  <a:off x="1854" y="1877"/>
                  <a:ext cx="1" cy="227"/>
                </a:xfrm>
                <a:prstGeom prst="line">
                  <a:avLst/>
                </a:prstGeom>
                <a:noFill/>
                <a:ln w="3240">
                  <a:solidFill>
                    <a:srgbClr val="AAE6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 sz="1200"/>
                </a:p>
              </p:txBody>
            </p:sp>
            <p:grpSp>
              <p:nvGrpSpPr>
                <p:cNvPr id="128" name="Group 432"/>
                <p:cNvGrpSpPr>
                  <a:grpSpLocks/>
                </p:cNvGrpSpPr>
                <p:nvPr/>
              </p:nvGrpSpPr>
              <p:grpSpPr bwMode="auto">
                <a:xfrm>
                  <a:off x="1573" y="1938"/>
                  <a:ext cx="244" cy="195"/>
                  <a:chOff x="1573" y="1938"/>
                  <a:chExt cx="244" cy="195"/>
                </a:xfrm>
              </p:grpSpPr>
              <p:sp>
                <p:nvSpPr>
                  <p:cNvPr id="129" name="Freeform 433"/>
                  <p:cNvSpPr>
                    <a:spLocks noChangeArrowheads="1"/>
                  </p:cNvSpPr>
                  <p:nvPr/>
                </p:nvSpPr>
                <p:spPr bwMode="auto">
                  <a:xfrm>
                    <a:off x="1573" y="1938"/>
                    <a:ext cx="242" cy="193"/>
                  </a:xfrm>
                  <a:custGeom>
                    <a:avLst/>
                    <a:gdLst>
                      <a:gd name="T0" fmla="*/ 0 w 1211"/>
                      <a:gd name="T1" fmla="*/ 0 h 967"/>
                      <a:gd name="T2" fmla="*/ 0 w 1211"/>
                      <a:gd name="T3" fmla="*/ 0 h 967"/>
                      <a:gd name="T4" fmla="*/ 0 w 1211"/>
                      <a:gd name="T5" fmla="*/ 0 h 967"/>
                      <a:gd name="T6" fmla="*/ 0 w 1211"/>
                      <a:gd name="T7" fmla="*/ 0 h 967"/>
                      <a:gd name="T8" fmla="*/ 0 w 1211"/>
                      <a:gd name="T9" fmla="*/ 0 h 967"/>
                      <a:gd name="T10" fmla="*/ 0 w 1211"/>
                      <a:gd name="T11" fmla="*/ 0 h 967"/>
                      <a:gd name="T12" fmla="*/ 0 w 1211"/>
                      <a:gd name="T13" fmla="*/ 0 h 967"/>
                      <a:gd name="T14" fmla="*/ 0 w 1211"/>
                      <a:gd name="T15" fmla="*/ 0 h 967"/>
                      <a:gd name="T16" fmla="*/ 0 w 1211"/>
                      <a:gd name="T17" fmla="*/ 0 h 967"/>
                      <a:gd name="T18" fmla="*/ 0 w 1211"/>
                      <a:gd name="T19" fmla="*/ 0 h 967"/>
                      <a:gd name="T20" fmla="*/ 0 w 1211"/>
                      <a:gd name="T21" fmla="*/ 0 h 967"/>
                      <a:gd name="T22" fmla="*/ 0 w 1211"/>
                      <a:gd name="T23" fmla="*/ 0 h 967"/>
                      <a:gd name="T24" fmla="*/ 0 w 1211"/>
                      <a:gd name="T25" fmla="*/ 0 h 967"/>
                      <a:gd name="T26" fmla="*/ 0 w 1211"/>
                      <a:gd name="T27" fmla="*/ 0 h 967"/>
                      <a:gd name="T28" fmla="*/ 0 w 1211"/>
                      <a:gd name="T29" fmla="*/ 0 h 967"/>
                      <a:gd name="T30" fmla="*/ 0 w 1211"/>
                      <a:gd name="T31" fmla="*/ 0 h 967"/>
                      <a:gd name="T32" fmla="*/ 0 w 1211"/>
                      <a:gd name="T33" fmla="*/ 0 h 967"/>
                      <a:gd name="T34" fmla="*/ 0 w 1211"/>
                      <a:gd name="T35" fmla="*/ 0 h 967"/>
                      <a:gd name="T36" fmla="*/ 0 w 1211"/>
                      <a:gd name="T37" fmla="*/ 0 h 967"/>
                      <a:gd name="T38" fmla="*/ 0 w 1211"/>
                      <a:gd name="T39" fmla="*/ 0 h 967"/>
                      <a:gd name="T40" fmla="*/ 0 w 1211"/>
                      <a:gd name="T41" fmla="*/ 0 h 967"/>
                      <a:gd name="T42" fmla="*/ 0 w 1211"/>
                      <a:gd name="T43" fmla="*/ 0 h 967"/>
                      <a:gd name="T44" fmla="*/ 0 w 1211"/>
                      <a:gd name="T45" fmla="*/ 0 h 967"/>
                      <a:gd name="T46" fmla="*/ 0 w 1211"/>
                      <a:gd name="T47" fmla="*/ 0 h 967"/>
                      <a:gd name="T48" fmla="*/ 0 w 1211"/>
                      <a:gd name="T49" fmla="*/ 0 h 967"/>
                      <a:gd name="T50" fmla="*/ 0 w 1211"/>
                      <a:gd name="T51" fmla="*/ 0 h 967"/>
                      <a:gd name="T52" fmla="*/ 0 w 1211"/>
                      <a:gd name="T53" fmla="*/ 0 h 967"/>
                      <a:gd name="T54" fmla="*/ 0 w 1211"/>
                      <a:gd name="T55" fmla="*/ 0 h 967"/>
                      <a:gd name="T56" fmla="*/ 0 w 1211"/>
                      <a:gd name="T57" fmla="*/ 0 h 967"/>
                      <a:gd name="T58" fmla="*/ 0 w 1211"/>
                      <a:gd name="T59" fmla="*/ 0 h 967"/>
                      <a:gd name="T60" fmla="*/ 0 w 1211"/>
                      <a:gd name="T61" fmla="*/ 0 h 967"/>
                      <a:gd name="T62" fmla="*/ 0 w 1211"/>
                      <a:gd name="T63" fmla="*/ 0 h 967"/>
                      <a:gd name="T64" fmla="*/ 0 w 1211"/>
                      <a:gd name="T65" fmla="*/ 0 h 967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11"/>
                      <a:gd name="T100" fmla="*/ 0 h 967"/>
                      <a:gd name="T101" fmla="*/ 1211 w 1211"/>
                      <a:gd name="T102" fmla="*/ 967 h 967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11" h="967">
                        <a:moveTo>
                          <a:pt x="175" y="0"/>
                        </a:moveTo>
                        <a:lnTo>
                          <a:pt x="175" y="123"/>
                        </a:lnTo>
                        <a:lnTo>
                          <a:pt x="455" y="123"/>
                        </a:lnTo>
                        <a:lnTo>
                          <a:pt x="601" y="378"/>
                        </a:lnTo>
                        <a:lnTo>
                          <a:pt x="755" y="123"/>
                        </a:lnTo>
                        <a:lnTo>
                          <a:pt x="1037" y="123"/>
                        </a:lnTo>
                        <a:lnTo>
                          <a:pt x="1037" y="0"/>
                        </a:lnTo>
                        <a:lnTo>
                          <a:pt x="1211" y="152"/>
                        </a:lnTo>
                        <a:lnTo>
                          <a:pt x="1037" y="303"/>
                        </a:lnTo>
                        <a:lnTo>
                          <a:pt x="1037" y="199"/>
                        </a:lnTo>
                        <a:lnTo>
                          <a:pt x="833" y="199"/>
                        </a:lnTo>
                        <a:lnTo>
                          <a:pt x="668" y="482"/>
                        </a:lnTo>
                        <a:lnTo>
                          <a:pt x="833" y="777"/>
                        </a:lnTo>
                        <a:lnTo>
                          <a:pt x="1037" y="777"/>
                        </a:lnTo>
                        <a:lnTo>
                          <a:pt x="1037" y="672"/>
                        </a:lnTo>
                        <a:lnTo>
                          <a:pt x="1211" y="815"/>
                        </a:lnTo>
                        <a:lnTo>
                          <a:pt x="1037" y="967"/>
                        </a:lnTo>
                        <a:lnTo>
                          <a:pt x="1037" y="853"/>
                        </a:lnTo>
                        <a:lnTo>
                          <a:pt x="755" y="853"/>
                        </a:lnTo>
                        <a:lnTo>
                          <a:pt x="601" y="587"/>
                        </a:lnTo>
                        <a:lnTo>
                          <a:pt x="455" y="863"/>
                        </a:lnTo>
                        <a:lnTo>
                          <a:pt x="175" y="863"/>
                        </a:lnTo>
                        <a:lnTo>
                          <a:pt x="175" y="967"/>
                        </a:lnTo>
                        <a:lnTo>
                          <a:pt x="0" y="815"/>
                        </a:lnTo>
                        <a:lnTo>
                          <a:pt x="175" y="672"/>
                        </a:lnTo>
                        <a:lnTo>
                          <a:pt x="175" y="777"/>
                        </a:lnTo>
                        <a:lnTo>
                          <a:pt x="368" y="777"/>
                        </a:lnTo>
                        <a:lnTo>
                          <a:pt x="543" y="482"/>
                        </a:lnTo>
                        <a:lnTo>
                          <a:pt x="368" y="199"/>
                        </a:lnTo>
                        <a:lnTo>
                          <a:pt x="175" y="199"/>
                        </a:lnTo>
                        <a:lnTo>
                          <a:pt x="175" y="293"/>
                        </a:lnTo>
                        <a:lnTo>
                          <a:pt x="0" y="152"/>
                        </a:lnTo>
                        <a:lnTo>
                          <a:pt x="17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360">
                    <a:solidFill>
                      <a:srgbClr val="0066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 sz="1200"/>
                  </a:p>
                </p:txBody>
              </p:sp>
              <p:sp>
                <p:nvSpPr>
                  <p:cNvPr id="130" name="Freeform 434"/>
                  <p:cNvSpPr>
                    <a:spLocks noChangeArrowheads="1"/>
                  </p:cNvSpPr>
                  <p:nvPr/>
                </p:nvSpPr>
                <p:spPr bwMode="auto">
                  <a:xfrm>
                    <a:off x="1573" y="1938"/>
                    <a:ext cx="242" cy="193"/>
                  </a:xfrm>
                  <a:custGeom>
                    <a:avLst/>
                    <a:gdLst>
                      <a:gd name="T0" fmla="*/ 0 w 1211"/>
                      <a:gd name="T1" fmla="*/ 0 h 967"/>
                      <a:gd name="T2" fmla="*/ 0 w 1211"/>
                      <a:gd name="T3" fmla="*/ 0 h 967"/>
                      <a:gd name="T4" fmla="*/ 0 w 1211"/>
                      <a:gd name="T5" fmla="*/ 0 h 967"/>
                      <a:gd name="T6" fmla="*/ 0 w 1211"/>
                      <a:gd name="T7" fmla="*/ 0 h 967"/>
                      <a:gd name="T8" fmla="*/ 0 w 1211"/>
                      <a:gd name="T9" fmla="*/ 0 h 967"/>
                      <a:gd name="T10" fmla="*/ 0 w 1211"/>
                      <a:gd name="T11" fmla="*/ 0 h 967"/>
                      <a:gd name="T12" fmla="*/ 0 w 1211"/>
                      <a:gd name="T13" fmla="*/ 0 h 967"/>
                      <a:gd name="T14" fmla="*/ 0 w 1211"/>
                      <a:gd name="T15" fmla="*/ 0 h 967"/>
                      <a:gd name="T16" fmla="*/ 0 w 1211"/>
                      <a:gd name="T17" fmla="*/ 0 h 967"/>
                      <a:gd name="T18" fmla="*/ 0 w 1211"/>
                      <a:gd name="T19" fmla="*/ 0 h 967"/>
                      <a:gd name="T20" fmla="*/ 0 w 1211"/>
                      <a:gd name="T21" fmla="*/ 0 h 967"/>
                      <a:gd name="T22" fmla="*/ 0 w 1211"/>
                      <a:gd name="T23" fmla="*/ 0 h 967"/>
                      <a:gd name="T24" fmla="*/ 0 w 1211"/>
                      <a:gd name="T25" fmla="*/ 0 h 967"/>
                      <a:gd name="T26" fmla="*/ 0 w 1211"/>
                      <a:gd name="T27" fmla="*/ 0 h 967"/>
                      <a:gd name="T28" fmla="*/ 0 w 1211"/>
                      <a:gd name="T29" fmla="*/ 0 h 967"/>
                      <a:gd name="T30" fmla="*/ 0 w 1211"/>
                      <a:gd name="T31" fmla="*/ 0 h 967"/>
                      <a:gd name="T32" fmla="*/ 0 w 1211"/>
                      <a:gd name="T33" fmla="*/ 0 h 967"/>
                      <a:gd name="T34" fmla="*/ 0 w 1211"/>
                      <a:gd name="T35" fmla="*/ 0 h 967"/>
                      <a:gd name="T36" fmla="*/ 0 w 1211"/>
                      <a:gd name="T37" fmla="*/ 0 h 967"/>
                      <a:gd name="T38" fmla="*/ 0 w 1211"/>
                      <a:gd name="T39" fmla="*/ 0 h 967"/>
                      <a:gd name="T40" fmla="*/ 0 w 1211"/>
                      <a:gd name="T41" fmla="*/ 0 h 967"/>
                      <a:gd name="T42" fmla="*/ 0 w 1211"/>
                      <a:gd name="T43" fmla="*/ 0 h 967"/>
                      <a:gd name="T44" fmla="*/ 0 w 1211"/>
                      <a:gd name="T45" fmla="*/ 0 h 967"/>
                      <a:gd name="T46" fmla="*/ 0 w 1211"/>
                      <a:gd name="T47" fmla="*/ 0 h 967"/>
                      <a:gd name="T48" fmla="*/ 0 w 1211"/>
                      <a:gd name="T49" fmla="*/ 0 h 967"/>
                      <a:gd name="T50" fmla="*/ 0 w 1211"/>
                      <a:gd name="T51" fmla="*/ 0 h 967"/>
                      <a:gd name="T52" fmla="*/ 0 w 1211"/>
                      <a:gd name="T53" fmla="*/ 0 h 967"/>
                      <a:gd name="T54" fmla="*/ 0 w 1211"/>
                      <a:gd name="T55" fmla="*/ 0 h 967"/>
                      <a:gd name="T56" fmla="*/ 0 w 1211"/>
                      <a:gd name="T57" fmla="*/ 0 h 967"/>
                      <a:gd name="T58" fmla="*/ 0 w 1211"/>
                      <a:gd name="T59" fmla="*/ 0 h 967"/>
                      <a:gd name="T60" fmla="*/ 0 w 1211"/>
                      <a:gd name="T61" fmla="*/ 0 h 967"/>
                      <a:gd name="T62" fmla="*/ 0 w 1211"/>
                      <a:gd name="T63" fmla="*/ 0 h 967"/>
                      <a:gd name="T64" fmla="*/ 0 w 1211"/>
                      <a:gd name="T65" fmla="*/ 0 h 967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11"/>
                      <a:gd name="T100" fmla="*/ 0 h 967"/>
                      <a:gd name="T101" fmla="*/ 1211 w 1211"/>
                      <a:gd name="T102" fmla="*/ 967 h 967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11" h="967">
                        <a:moveTo>
                          <a:pt x="175" y="0"/>
                        </a:moveTo>
                        <a:lnTo>
                          <a:pt x="175" y="123"/>
                        </a:lnTo>
                        <a:lnTo>
                          <a:pt x="455" y="123"/>
                        </a:lnTo>
                        <a:lnTo>
                          <a:pt x="601" y="378"/>
                        </a:lnTo>
                        <a:lnTo>
                          <a:pt x="755" y="123"/>
                        </a:lnTo>
                        <a:lnTo>
                          <a:pt x="1037" y="123"/>
                        </a:lnTo>
                        <a:lnTo>
                          <a:pt x="1037" y="0"/>
                        </a:lnTo>
                        <a:lnTo>
                          <a:pt x="1211" y="152"/>
                        </a:lnTo>
                        <a:lnTo>
                          <a:pt x="1037" y="303"/>
                        </a:lnTo>
                        <a:lnTo>
                          <a:pt x="1037" y="199"/>
                        </a:lnTo>
                        <a:lnTo>
                          <a:pt x="833" y="199"/>
                        </a:lnTo>
                        <a:lnTo>
                          <a:pt x="668" y="482"/>
                        </a:lnTo>
                        <a:lnTo>
                          <a:pt x="833" y="777"/>
                        </a:lnTo>
                        <a:lnTo>
                          <a:pt x="1037" y="777"/>
                        </a:lnTo>
                        <a:lnTo>
                          <a:pt x="1037" y="672"/>
                        </a:lnTo>
                        <a:lnTo>
                          <a:pt x="1211" y="815"/>
                        </a:lnTo>
                        <a:lnTo>
                          <a:pt x="1037" y="967"/>
                        </a:lnTo>
                        <a:lnTo>
                          <a:pt x="1037" y="853"/>
                        </a:lnTo>
                        <a:lnTo>
                          <a:pt x="755" y="853"/>
                        </a:lnTo>
                        <a:lnTo>
                          <a:pt x="601" y="587"/>
                        </a:lnTo>
                        <a:lnTo>
                          <a:pt x="455" y="863"/>
                        </a:lnTo>
                        <a:lnTo>
                          <a:pt x="175" y="863"/>
                        </a:lnTo>
                        <a:lnTo>
                          <a:pt x="175" y="967"/>
                        </a:lnTo>
                        <a:lnTo>
                          <a:pt x="0" y="815"/>
                        </a:lnTo>
                        <a:lnTo>
                          <a:pt x="175" y="672"/>
                        </a:lnTo>
                        <a:lnTo>
                          <a:pt x="175" y="777"/>
                        </a:lnTo>
                        <a:lnTo>
                          <a:pt x="368" y="777"/>
                        </a:lnTo>
                        <a:lnTo>
                          <a:pt x="543" y="482"/>
                        </a:lnTo>
                        <a:lnTo>
                          <a:pt x="368" y="199"/>
                        </a:lnTo>
                        <a:lnTo>
                          <a:pt x="175" y="199"/>
                        </a:lnTo>
                        <a:lnTo>
                          <a:pt x="175" y="293"/>
                        </a:lnTo>
                        <a:lnTo>
                          <a:pt x="0" y="152"/>
                        </a:lnTo>
                        <a:lnTo>
                          <a:pt x="17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360">
                    <a:solidFill>
                      <a:srgbClr val="0066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 sz="1200"/>
                  </a:p>
                </p:txBody>
              </p:sp>
              <p:sp>
                <p:nvSpPr>
                  <p:cNvPr id="131" name="Freeform 435"/>
                  <p:cNvSpPr>
                    <a:spLocks noChangeArrowheads="1"/>
                  </p:cNvSpPr>
                  <p:nvPr/>
                </p:nvSpPr>
                <p:spPr bwMode="auto">
                  <a:xfrm>
                    <a:off x="1575" y="1940"/>
                    <a:ext cx="242" cy="193"/>
                  </a:xfrm>
                  <a:custGeom>
                    <a:avLst/>
                    <a:gdLst>
                      <a:gd name="T0" fmla="*/ 0 w 1212"/>
                      <a:gd name="T1" fmla="*/ 0 h 968"/>
                      <a:gd name="T2" fmla="*/ 0 w 1212"/>
                      <a:gd name="T3" fmla="*/ 0 h 968"/>
                      <a:gd name="T4" fmla="*/ 0 w 1212"/>
                      <a:gd name="T5" fmla="*/ 0 h 968"/>
                      <a:gd name="T6" fmla="*/ 0 w 1212"/>
                      <a:gd name="T7" fmla="*/ 0 h 968"/>
                      <a:gd name="T8" fmla="*/ 0 w 1212"/>
                      <a:gd name="T9" fmla="*/ 0 h 968"/>
                      <a:gd name="T10" fmla="*/ 0 w 1212"/>
                      <a:gd name="T11" fmla="*/ 0 h 968"/>
                      <a:gd name="T12" fmla="*/ 0 w 1212"/>
                      <a:gd name="T13" fmla="*/ 0 h 968"/>
                      <a:gd name="T14" fmla="*/ 0 w 1212"/>
                      <a:gd name="T15" fmla="*/ 0 h 968"/>
                      <a:gd name="T16" fmla="*/ 0 w 1212"/>
                      <a:gd name="T17" fmla="*/ 0 h 968"/>
                      <a:gd name="T18" fmla="*/ 0 w 1212"/>
                      <a:gd name="T19" fmla="*/ 0 h 968"/>
                      <a:gd name="T20" fmla="*/ 0 w 1212"/>
                      <a:gd name="T21" fmla="*/ 0 h 968"/>
                      <a:gd name="T22" fmla="*/ 0 w 1212"/>
                      <a:gd name="T23" fmla="*/ 0 h 968"/>
                      <a:gd name="T24" fmla="*/ 0 w 1212"/>
                      <a:gd name="T25" fmla="*/ 0 h 968"/>
                      <a:gd name="T26" fmla="*/ 0 w 1212"/>
                      <a:gd name="T27" fmla="*/ 0 h 968"/>
                      <a:gd name="T28" fmla="*/ 0 w 1212"/>
                      <a:gd name="T29" fmla="*/ 0 h 968"/>
                      <a:gd name="T30" fmla="*/ 0 w 1212"/>
                      <a:gd name="T31" fmla="*/ 0 h 968"/>
                      <a:gd name="T32" fmla="*/ 0 w 1212"/>
                      <a:gd name="T33" fmla="*/ 0 h 968"/>
                      <a:gd name="T34" fmla="*/ 0 w 1212"/>
                      <a:gd name="T35" fmla="*/ 0 h 968"/>
                      <a:gd name="T36" fmla="*/ 0 w 1212"/>
                      <a:gd name="T37" fmla="*/ 0 h 968"/>
                      <a:gd name="T38" fmla="*/ 0 w 1212"/>
                      <a:gd name="T39" fmla="*/ 0 h 968"/>
                      <a:gd name="T40" fmla="*/ 0 w 1212"/>
                      <a:gd name="T41" fmla="*/ 0 h 968"/>
                      <a:gd name="T42" fmla="*/ 0 w 1212"/>
                      <a:gd name="T43" fmla="*/ 0 h 968"/>
                      <a:gd name="T44" fmla="*/ 0 w 1212"/>
                      <a:gd name="T45" fmla="*/ 0 h 968"/>
                      <a:gd name="T46" fmla="*/ 0 w 1212"/>
                      <a:gd name="T47" fmla="*/ 0 h 968"/>
                      <a:gd name="T48" fmla="*/ 0 w 1212"/>
                      <a:gd name="T49" fmla="*/ 0 h 968"/>
                      <a:gd name="T50" fmla="*/ 0 w 1212"/>
                      <a:gd name="T51" fmla="*/ 0 h 968"/>
                      <a:gd name="T52" fmla="*/ 0 w 1212"/>
                      <a:gd name="T53" fmla="*/ 0 h 968"/>
                      <a:gd name="T54" fmla="*/ 0 w 1212"/>
                      <a:gd name="T55" fmla="*/ 0 h 968"/>
                      <a:gd name="T56" fmla="*/ 0 w 1212"/>
                      <a:gd name="T57" fmla="*/ 0 h 968"/>
                      <a:gd name="T58" fmla="*/ 0 w 1212"/>
                      <a:gd name="T59" fmla="*/ 0 h 968"/>
                      <a:gd name="T60" fmla="*/ 0 w 1212"/>
                      <a:gd name="T61" fmla="*/ 0 h 968"/>
                      <a:gd name="T62" fmla="*/ 0 w 1212"/>
                      <a:gd name="T63" fmla="*/ 0 h 968"/>
                      <a:gd name="T64" fmla="*/ 0 w 1212"/>
                      <a:gd name="T65" fmla="*/ 0 h 96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12"/>
                      <a:gd name="T100" fmla="*/ 0 h 968"/>
                      <a:gd name="T101" fmla="*/ 1212 w 1212"/>
                      <a:gd name="T102" fmla="*/ 968 h 96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12" h="968">
                        <a:moveTo>
                          <a:pt x="175" y="0"/>
                        </a:moveTo>
                        <a:lnTo>
                          <a:pt x="175" y="124"/>
                        </a:lnTo>
                        <a:lnTo>
                          <a:pt x="456" y="124"/>
                        </a:lnTo>
                        <a:lnTo>
                          <a:pt x="602" y="378"/>
                        </a:lnTo>
                        <a:lnTo>
                          <a:pt x="756" y="124"/>
                        </a:lnTo>
                        <a:lnTo>
                          <a:pt x="1038" y="124"/>
                        </a:lnTo>
                        <a:lnTo>
                          <a:pt x="1038" y="0"/>
                        </a:lnTo>
                        <a:lnTo>
                          <a:pt x="1212" y="152"/>
                        </a:lnTo>
                        <a:lnTo>
                          <a:pt x="1038" y="303"/>
                        </a:lnTo>
                        <a:lnTo>
                          <a:pt x="1038" y="200"/>
                        </a:lnTo>
                        <a:lnTo>
                          <a:pt x="834" y="200"/>
                        </a:lnTo>
                        <a:lnTo>
                          <a:pt x="669" y="483"/>
                        </a:lnTo>
                        <a:lnTo>
                          <a:pt x="834" y="778"/>
                        </a:lnTo>
                        <a:lnTo>
                          <a:pt x="1038" y="778"/>
                        </a:lnTo>
                        <a:lnTo>
                          <a:pt x="1038" y="673"/>
                        </a:lnTo>
                        <a:lnTo>
                          <a:pt x="1212" y="816"/>
                        </a:lnTo>
                        <a:lnTo>
                          <a:pt x="1038" y="968"/>
                        </a:lnTo>
                        <a:lnTo>
                          <a:pt x="1038" y="854"/>
                        </a:lnTo>
                        <a:lnTo>
                          <a:pt x="756" y="854"/>
                        </a:lnTo>
                        <a:lnTo>
                          <a:pt x="602" y="587"/>
                        </a:lnTo>
                        <a:lnTo>
                          <a:pt x="456" y="863"/>
                        </a:lnTo>
                        <a:lnTo>
                          <a:pt x="175" y="863"/>
                        </a:lnTo>
                        <a:lnTo>
                          <a:pt x="175" y="968"/>
                        </a:lnTo>
                        <a:lnTo>
                          <a:pt x="0" y="816"/>
                        </a:lnTo>
                        <a:lnTo>
                          <a:pt x="175" y="673"/>
                        </a:lnTo>
                        <a:lnTo>
                          <a:pt x="175" y="778"/>
                        </a:lnTo>
                        <a:lnTo>
                          <a:pt x="368" y="778"/>
                        </a:lnTo>
                        <a:lnTo>
                          <a:pt x="543" y="483"/>
                        </a:lnTo>
                        <a:lnTo>
                          <a:pt x="368" y="200"/>
                        </a:lnTo>
                        <a:lnTo>
                          <a:pt x="175" y="200"/>
                        </a:lnTo>
                        <a:lnTo>
                          <a:pt x="175" y="294"/>
                        </a:lnTo>
                        <a:lnTo>
                          <a:pt x="0" y="152"/>
                        </a:lnTo>
                        <a:lnTo>
                          <a:pt x="17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360">
                    <a:solidFill>
                      <a:srgbClr val="0066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 sz="1200"/>
                  </a:p>
                </p:txBody>
              </p:sp>
              <p:sp>
                <p:nvSpPr>
                  <p:cNvPr id="132" name="Freeform 436"/>
                  <p:cNvSpPr>
                    <a:spLocks noChangeArrowheads="1"/>
                  </p:cNvSpPr>
                  <p:nvPr/>
                </p:nvSpPr>
                <p:spPr bwMode="auto">
                  <a:xfrm>
                    <a:off x="1575" y="1940"/>
                    <a:ext cx="242" cy="193"/>
                  </a:xfrm>
                  <a:custGeom>
                    <a:avLst/>
                    <a:gdLst>
                      <a:gd name="T0" fmla="*/ 0 w 1212"/>
                      <a:gd name="T1" fmla="*/ 0 h 968"/>
                      <a:gd name="T2" fmla="*/ 0 w 1212"/>
                      <a:gd name="T3" fmla="*/ 0 h 968"/>
                      <a:gd name="T4" fmla="*/ 0 w 1212"/>
                      <a:gd name="T5" fmla="*/ 0 h 968"/>
                      <a:gd name="T6" fmla="*/ 0 w 1212"/>
                      <a:gd name="T7" fmla="*/ 0 h 968"/>
                      <a:gd name="T8" fmla="*/ 0 w 1212"/>
                      <a:gd name="T9" fmla="*/ 0 h 968"/>
                      <a:gd name="T10" fmla="*/ 0 w 1212"/>
                      <a:gd name="T11" fmla="*/ 0 h 968"/>
                      <a:gd name="T12" fmla="*/ 0 w 1212"/>
                      <a:gd name="T13" fmla="*/ 0 h 968"/>
                      <a:gd name="T14" fmla="*/ 0 w 1212"/>
                      <a:gd name="T15" fmla="*/ 0 h 968"/>
                      <a:gd name="T16" fmla="*/ 0 w 1212"/>
                      <a:gd name="T17" fmla="*/ 0 h 968"/>
                      <a:gd name="T18" fmla="*/ 0 w 1212"/>
                      <a:gd name="T19" fmla="*/ 0 h 968"/>
                      <a:gd name="T20" fmla="*/ 0 w 1212"/>
                      <a:gd name="T21" fmla="*/ 0 h 968"/>
                      <a:gd name="T22" fmla="*/ 0 w 1212"/>
                      <a:gd name="T23" fmla="*/ 0 h 968"/>
                      <a:gd name="T24" fmla="*/ 0 w 1212"/>
                      <a:gd name="T25" fmla="*/ 0 h 968"/>
                      <a:gd name="T26" fmla="*/ 0 w 1212"/>
                      <a:gd name="T27" fmla="*/ 0 h 968"/>
                      <a:gd name="T28" fmla="*/ 0 w 1212"/>
                      <a:gd name="T29" fmla="*/ 0 h 968"/>
                      <a:gd name="T30" fmla="*/ 0 w 1212"/>
                      <a:gd name="T31" fmla="*/ 0 h 968"/>
                      <a:gd name="T32" fmla="*/ 0 w 1212"/>
                      <a:gd name="T33" fmla="*/ 0 h 968"/>
                      <a:gd name="T34" fmla="*/ 0 w 1212"/>
                      <a:gd name="T35" fmla="*/ 0 h 968"/>
                      <a:gd name="T36" fmla="*/ 0 w 1212"/>
                      <a:gd name="T37" fmla="*/ 0 h 968"/>
                      <a:gd name="T38" fmla="*/ 0 w 1212"/>
                      <a:gd name="T39" fmla="*/ 0 h 968"/>
                      <a:gd name="T40" fmla="*/ 0 w 1212"/>
                      <a:gd name="T41" fmla="*/ 0 h 968"/>
                      <a:gd name="T42" fmla="*/ 0 w 1212"/>
                      <a:gd name="T43" fmla="*/ 0 h 968"/>
                      <a:gd name="T44" fmla="*/ 0 w 1212"/>
                      <a:gd name="T45" fmla="*/ 0 h 968"/>
                      <a:gd name="T46" fmla="*/ 0 w 1212"/>
                      <a:gd name="T47" fmla="*/ 0 h 968"/>
                      <a:gd name="T48" fmla="*/ 0 w 1212"/>
                      <a:gd name="T49" fmla="*/ 0 h 968"/>
                      <a:gd name="T50" fmla="*/ 0 w 1212"/>
                      <a:gd name="T51" fmla="*/ 0 h 968"/>
                      <a:gd name="T52" fmla="*/ 0 w 1212"/>
                      <a:gd name="T53" fmla="*/ 0 h 968"/>
                      <a:gd name="T54" fmla="*/ 0 w 1212"/>
                      <a:gd name="T55" fmla="*/ 0 h 968"/>
                      <a:gd name="T56" fmla="*/ 0 w 1212"/>
                      <a:gd name="T57" fmla="*/ 0 h 968"/>
                      <a:gd name="T58" fmla="*/ 0 w 1212"/>
                      <a:gd name="T59" fmla="*/ 0 h 968"/>
                      <a:gd name="T60" fmla="*/ 0 w 1212"/>
                      <a:gd name="T61" fmla="*/ 0 h 968"/>
                      <a:gd name="T62" fmla="*/ 0 w 1212"/>
                      <a:gd name="T63" fmla="*/ 0 h 968"/>
                      <a:gd name="T64" fmla="*/ 0 w 1212"/>
                      <a:gd name="T65" fmla="*/ 0 h 96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12"/>
                      <a:gd name="T100" fmla="*/ 0 h 968"/>
                      <a:gd name="T101" fmla="*/ 1212 w 1212"/>
                      <a:gd name="T102" fmla="*/ 968 h 96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12" h="968">
                        <a:moveTo>
                          <a:pt x="175" y="0"/>
                        </a:moveTo>
                        <a:lnTo>
                          <a:pt x="175" y="124"/>
                        </a:lnTo>
                        <a:lnTo>
                          <a:pt x="456" y="124"/>
                        </a:lnTo>
                        <a:lnTo>
                          <a:pt x="602" y="378"/>
                        </a:lnTo>
                        <a:lnTo>
                          <a:pt x="756" y="124"/>
                        </a:lnTo>
                        <a:lnTo>
                          <a:pt x="1038" y="124"/>
                        </a:lnTo>
                        <a:lnTo>
                          <a:pt x="1038" y="0"/>
                        </a:lnTo>
                        <a:lnTo>
                          <a:pt x="1212" y="152"/>
                        </a:lnTo>
                        <a:lnTo>
                          <a:pt x="1038" y="303"/>
                        </a:lnTo>
                        <a:lnTo>
                          <a:pt x="1038" y="200"/>
                        </a:lnTo>
                        <a:lnTo>
                          <a:pt x="834" y="200"/>
                        </a:lnTo>
                        <a:lnTo>
                          <a:pt x="669" y="483"/>
                        </a:lnTo>
                        <a:lnTo>
                          <a:pt x="834" y="778"/>
                        </a:lnTo>
                        <a:lnTo>
                          <a:pt x="1038" y="778"/>
                        </a:lnTo>
                        <a:lnTo>
                          <a:pt x="1038" y="673"/>
                        </a:lnTo>
                        <a:lnTo>
                          <a:pt x="1212" y="816"/>
                        </a:lnTo>
                        <a:lnTo>
                          <a:pt x="1038" y="968"/>
                        </a:lnTo>
                        <a:lnTo>
                          <a:pt x="1038" y="854"/>
                        </a:lnTo>
                        <a:lnTo>
                          <a:pt x="756" y="854"/>
                        </a:lnTo>
                        <a:lnTo>
                          <a:pt x="602" y="587"/>
                        </a:lnTo>
                        <a:lnTo>
                          <a:pt x="456" y="863"/>
                        </a:lnTo>
                        <a:lnTo>
                          <a:pt x="175" y="863"/>
                        </a:lnTo>
                        <a:lnTo>
                          <a:pt x="175" y="968"/>
                        </a:lnTo>
                        <a:lnTo>
                          <a:pt x="0" y="816"/>
                        </a:lnTo>
                        <a:lnTo>
                          <a:pt x="175" y="673"/>
                        </a:lnTo>
                        <a:lnTo>
                          <a:pt x="175" y="778"/>
                        </a:lnTo>
                        <a:lnTo>
                          <a:pt x="368" y="778"/>
                        </a:lnTo>
                        <a:lnTo>
                          <a:pt x="543" y="483"/>
                        </a:lnTo>
                        <a:lnTo>
                          <a:pt x="368" y="200"/>
                        </a:lnTo>
                        <a:lnTo>
                          <a:pt x="175" y="200"/>
                        </a:lnTo>
                        <a:lnTo>
                          <a:pt x="175" y="294"/>
                        </a:lnTo>
                        <a:lnTo>
                          <a:pt x="0" y="152"/>
                        </a:lnTo>
                        <a:lnTo>
                          <a:pt x="17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360">
                    <a:solidFill>
                      <a:srgbClr val="0066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 sz="1200"/>
                  </a:p>
                </p:txBody>
              </p:sp>
            </p:grpSp>
          </p:grpSp>
          <p:pic>
            <p:nvPicPr>
              <p:cNvPr id="30" name="Picture 3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995936" y="2276872"/>
                <a:ext cx="1611362" cy="22450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pic>
            <p:nvPicPr>
              <p:cNvPr id="31" name="Picture 3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240558" y="4751113"/>
                <a:ext cx="1722438" cy="24182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pic>
            <p:nvPicPr>
              <p:cNvPr id="32" name="Picture 426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528590" y="5301208"/>
                <a:ext cx="912813" cy="32459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pic>
            <p:nvPicPr>
              <p:cNvPr id="33" name="Picture 426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7569150" y="4235797"/>
                <a:ext cx="912813" cy="32297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pic>
            <p:nvPicPr>
              <p:cNvPr id="34" name="Picture 25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472806" y="5340047"/>
                <a:ext cx="1817688" cy="1084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" name="Picture 174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7533382" y="4603880"/>
                <a:ext cx="1295400" cy="9754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6" name="Picture 59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6561832" y="1556792"/>
                <a:ext cx="2266950" cy="16197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7" name="Elipse 273"/>
              <p:cNvSpPr>
                <a:spLocks noChangeArrowheads="1"/>
              </p:cNvSpPr>
              <p:nvPr/>
            </p:nvSpPr>
            <p:spPr bwMode="auto">
              <a:xfrm>
                <a:off x="3154584" y="2524577"/>
                <a:ext cx="2712460" cy="1240498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57150" algn="ctr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4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defRPr/>
                </a:pPr>
                <a:endParaRPr lang="pt-BR" sz="1200">
                  <a:latin typeface="+mn-lt"/>
                  <a:cs typeface="+mn-cs"/>
                </a:endParaRPr>
              </a:p>
            </p:txBody>
          </p:sp>
          <p:sp>
            <p:nvSpPr>
              <p:cNvPr id="38" name="Text Box 39"/>
              <p:cNvSpPr txBox="1">
                <a:spLocks noChangeArrowheads="1"/>
              </p:cNvSpPr>
              <p:nvPr/>
            </p:nvSpPr>
            <p:spPr bwMode="auto">
              <a:xfrm>
                <a:off x="3724971" y="2743785"/>
                <a:ext cx="1552576" cy="86393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76887" tIns="38254" rIns="76887" bIns="38254">
                <a:spAutoFit/>
              </a:bodyPr>
              <a:lstStyle/>
              <a:p>
                <a:pPr algn="ctr">
                  <a:lnSpc>
                    <a:spcPct val="104000"/>
                  </a:lnSpc>
                  <a:buClr>
                    <a:srgbClr val="333399"/>
                  </a:buClr>
                  <a:buSzPct val="100000"/>
                  <a:buFont typeface="Arial" pitchFamily="34" charset="0"/>
                  <a:buNone/>
                  <a:tabLst>
                    <a:tab pos="0" algn="l"/>
                    <a:tab pos="962025" algn="l"/>
                    <a:tab pos="1924050" algn="l"/>
                    <a:tab pos="2886075" algn="l"/>
                    <a:tab pos="3848100" algn="l"/>
                    <a:tab pos="4810125" algn="l"/>
                    <a:tab pos="5772150" algn="l"/>
                    <a:tab pos="6734175" algn="l"/>
                    <a:tab pos="7696200" algn="l"/>
                    <a:tab pos="8658225" algn="l"/>
                    <a:tab pos="9620250" algn="l"/>
                    <a:tab pos="10582275" algn="l"/>
                  </a:tabLst>
                </a:pPr>
                <a:r>
                  <a:rPr lang="en-GB" sz="1000" b="1" dirty="0" err="1">
                    <a:solidFill>
                      <a:srgbClr val="333399"/>
                    </a:solidFill>
                    <a:latin typeface="Book Antiqua" pitchFamily="18" charset="0"/>
                    <a:ea typeface="MS Gothic" pitchFamily="49" charset="-128"/>
                  </a:rPr>
                  <a:t>Anel</a:t>
                </a:r>
                <a:endParaRPr lang="en-GB" sz="1000" b="1" dirty="0">
                  <a:solidFill>
                    <a:srgbClr val="333399"/>
                  </a:solidFill>
                  <a:latin typeface="Book Antiqua" pitchFamily="18" charset="0"/>
                  <a:ea typeface="MS Gothic" pitchFamily="49" charset="-128"/>
                </a:endParaRPr>
              </a:p>
              <a:p>
                <a:pPr algn="ctr">
                  <a:lnSpc>
                    <a:spcPct val="104000"/>
                  </a:lnSpc>
                  <a:buClr>
                    <a:srgbClr val="333399"/>
                  </a:buClr>
                  <a:buSzPct val="100000"/>
                  <a:buFont typeface="Arial" pitchFamily="34" charset="0"/>
                  <a:buNone/>
                  <a:tabLst>
                    <a:tab pos="0" algn="l"/>
                    <a:tab pos="962025" algn="l"/>
                    <a:tab pos="1924050" algn="l"/>
                    <a:tab pos="2886075" algn="l"/>
                    <a:tab pos="3848100" algn="l"/>
                    <a:tab pos="4810125" algn="l"/>
                    <a:tab pos="5772150" algn="l"/>
                    <a:tab pos="6734175" algn="l"/>
                    <a:tab pos="7696200" algn="l"/>
                    <a:tab pos="8658225" algn="l"/>
                    <a:tab pos="9620250" algn="l"/>
                    <a:tab pos="10582275" algn="l"/>
                  </a:tabLst>
                </a:pPr>
                <a:r>
                  <a:rPr lang="en-GB" sz="1000" b="1" dirty="0">
                    <a:solidFill>
                      <a:srgbClr val="333399"/>
                    </a:solidFill>
                    <a:latin typeface="Book Antiqua" pitchFamily="18" charset="0"/>
                    <a:ea typeface="MS Gothic" pitchFamily="49" charset="-128"/>
                  </a:rPr>
                  <a:t>Backhaul </a:t>
                </a:r>
              </a:p>
              <a:p>
                <a:pPr algn="ctr">
                  <a:lnSpc>
                    <a:spcPct val="104000"/>
                  </a:lnSpc>
                  <a:buClr>
                    <a:srgbClr val="333399"/>
                  </a:buClr>
                  <a:buSzPct val="100000"/>
                  <a:buFont typeface="Arial" pitchFamily="34" charset="0"/>
                  <a:buNone/>
                  <a:tabLst>
                    <a:tab pos="0" algn="l"/>
                    <a:tab pos="962025" algn="l"/>
                    <a:tab pos="1924050" algn="l"/>
                    <a:tab pos="2886075" algn="l"/>
                    <a:tab pos="3848100" algn="l"/>
                    <a:tab pos="4810125" algn="l"/>
                    <a:tab pos="5772150" algn="l"/>
                    <a:tab pos="6734175" algn="l"/>
                    <a:tab pos="7696200" algn="l"/>
                    <a:tab pos="8658225" algn="l"/>
                    <a:tab pos="9620250" algn="l"/>
                    <a:tab pos="10582275" algn="l"/>
                  </a:tabLst>
                </a:pPr>
                <a:r>
                  <a:rPr lang="en-GB" sz="1000" b="1" dirty="0">
                    <a:solidFill>
                      <a:srgbClr val="333399"/>
                    </a:solidFill>
                    <a:latin typeface="Book Antiqua" pitchFamily="18" charset="0"/>
                    <a:ea typeface="MS Gothic" pitchFamily="49" charset="-128"/>
                  </a:rPr>
                  <a:t>L3 – </a:t>
                </a:r>
                <a:r>
                  <a:rPr lang="en-GB" sz="1000" b="1" dirty="0" smtClean="0">
                    <a:solidFill>
                      <a:srgbClr val="333399"/>
                    </a:solidFill>
                    <a:latin typeface="Book Antiqua" pitchFamily="18" charset="0"/>
                    <a:ea typeface="MS Gothic" pitchFamily="49" charset="-128"/>
                  </a:rPr>
                  <a:t>1-10G</a:t>
                </a:r>
                <a:endParaRPr lang="en-GB" sz="1000" b="1" dirty="0">
                  <a:solidFill>
                    <a:srgbClr val="333399"/>
                  </a:solidFill>
                  <a:latin typeface="Book Antiqua" pitchFamily="18" charset="0"/>
                  <a:ea typeface="MS Gothic" pitchFamily="49" charset="-128"/>
                </a:endParaRPr>
              </a:p>
            </p:txBody>
          </p:sp>
          <p:sp>
            <p:nvSpPr>
              <p:cNvPr id="39" name="Text Box 403"/>
              <p:cNvSpPr txBox="1">
                <a:spLocks noChangeArrowheads="1"/>
              </p:cNvSpPr>
              <p:nvPr/>
            </p:nvSpPr>
            <p:spPr bwMode="auto">
              <a:xfrm>
                <a:off x="2397584" y="5080359"/>
                <a:ext cx="1197930" cy="38124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square" lIns="94689" tIns="49238" rIns="94689" bIns="49238">
                <a:spAutoFit/>
              </a:bodyPr>
              <a:lstStyle/>
              <a:p>
                <a:pPr algn="ctr">
                  <a:lnSpc>
                    <a:spcPct val="104000"/>
                  </a:lnSpc>
                  <a:buClr>
                    <a:srgbClr val="009900"/>
                  </a:buClr>
                  <a:buSzPct val="100000"/>
                  <a:buFont typeface="Arial" pitchFamily="34" charset="0"/>
                  <a:buNone/>
                  <a:tabLst>
                    <a:tab pos="0" algn="l"/>
                    <a:tab pos="962025" algn="l"/>
                    <a:tab pos="1924050" algn="l"/>
                    <a:tab pos="2886075" algn="l"/>
                    <a:tab pos="3848100" algn="l"/>
                    <a:tab pos="4810125" algn="l"/>
                    <a:tab pos="5772150" algn="l"/>
                    <a:tab pos="6734175" algn="l"/>
                    <a:tab pos="7696200" algn="l"/>
                    <a:tab pos="8658225" algn="l"/>
                    <a:tab pos="9620250" algn="l"/>
                    <a:tab pos="10582275" algn="l"/>
                  </a:tabLst>
                </a:pPr>
                <a:r>
                  <a:rPr lang="en-GB" sz="900" b="1" dirty="0">
                    <a:latin typeface="Book Antiqua" pitchFamily="18" charset="0"/>
                    <a:ea typeface="MS Gothic" pitchFamily="49" charset="-128"/>
                  </a:rPr>
                  <a:t>EDD</a:t>
                </a:r>
              </a:p>
            </p:txBody>
          </p:sp>
          <p:grpSp>
            <p:nvGrpSpPr>
              <p:cNvPr id="40" name="Group 322"/>
              <p:cNvGrpSpPr>
                <a:grpSpLocks/>
              </p:cNvGrpSpPr>
              <p:nvPr/>
            </p:nvGrpSpPr>
            <p:grpSpPr bwMode="auto">
              <a:xfrm>
                <a:off x="5624933" y="3646859"/>
                <a:ext cx="357209" cy="258221"/>
                <a:chOff x="2496" y="2496"/>
                <a:chExt cx="222" cy="144"/>
              </a:xfrm>
            </p:grpSpPr>
            <p:grpSp>
              <p:nvGrpSpPr>
                <p:cNvPr id="94" name="Group 323"/>
                <p:cNvGrpSpPr>
                  <a:grpSpLocks/>
                </p:cNvGrpSpPr>
                <p:nvPr/>
              </p:nvGrpSpPr>
              <p:grpSpPr bwMode="auto">
                <a:xfrm>
                  <a:off x="2496" y="2496"/>
                  <a:ext cx="222" cy="144"/>
                  <a:chOff x="2496" y="2496"/>
                  <a:chExt cx="222" cy="144"/>
                </a:xfrm>
              </p:grpSpPr>
              <p:sp>
                <p:nvSpPr>
                  <p:cNvPr id="114" name="Rectangle 324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2574"/>
                    <a:ext cx="170" cy="66"/>
                  </a:xfrm>
                  <a:prstGeom prst="rect">
                    <a:avLst/>
                  </a:prstGeom>
                  <a:solidFill>
                    <a:srgbClr val="0096D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lnSpc>
                        <a:spcPct val="104000"/>
                      </a:lnSpc>
                      <a:buClr>
                        <a:srgbClr val="000000"/>
                      </a:buClr>
                      <a:buSzPct val="100000"/>
                      <a:buFont typeface="Arial" pitchFamily="34" charset="0"/>
                      <a:buNone/>
                    </a:pPr>
                    <a:endParaRPr lang="pt-BR" sz="1200">
                      <a:latin typeface="Book Antiqua" pitchFamily="18" charset="0"/>
                    </a:endParaRPr>
                  </a:p>
                </p:txBody>
              </p:sp>
              <p:sp>
                <p:nvSpPr>
                  <p:cNvPr id="115" name="Rectangle 325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2575"/>
                    <a:ext cx="169" cy="65"/>
                  </a:xfrm>
                  <a:prstGeom prst="rect">
                    <a:avLst/>
                  </a:prstGeom>
                  <a:solidFill>
                    <a:srgbClr val="0096D5"/>
                  </a:solidFill>
                  <a:ln w="4680">
                    <a:solidFill>
                      <a:srgbClr val="AAE6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lnSpc>
                        <a:spcPct val="104000"/>
                      </a:lnSpc>
                      <a:buClr>
                        <a:srgbClr val="000000"/>
                      </a:buClr>
                      <a:buSzPct val="100000"/>
                      <a:buFont typeface="Arial" pitchFamily="34" charset="0"/>
                      <a:buNone/>
                    </a:pPr>
                    <a:endParaRPr lang="pt-BR" sz="1200">
                      <a:latin typeface="Book Antiqua" pitchFamily="18" charset="0"/>
                    </a:endParaRPr>
                  </a:p>
                </p:txBody>
              </p:sp>
              <p:sp>
                <p:nvSpPr>
                  <p:cNvPr id="116" name="Freeform 326"/>
                  <p:cNvSpPr>
                    <a:spLocks noChangeArrowheads="1"/>
                  </p:cNvSpPr>
                  <p:nvPr/>
                </p:nvSpPr>
                <p:spPr bwMode="auto">
                  <a:xfrm>
                    <a:off x="2666" y="2496"/>
                    <a:ext cx="52" cy="144"/>
                  </a:xfrm>
                  <a:custGeom>
                    <a:avLst/>
                    <a:gdLst>
                      <a:gd name="T0" fmla="*/ 0 w 109"/>
                      <a:gd name="T1" fmla="*/ 1 h 255"/>
                      <a:gd name="T2" fmla="*/ 0 w 109"/>
                      <a:gd name="T3" fmla="*/ 0 h 255"/>
                      <a:gd name="T4" fmla="*/ 0 w 109"/>
                      <a:gd name="T5" fmla="*/ 1 h 255"/>
                      <a:gd name="T6" fmla="*/ 0 w 109"/>
                      <a:gd name="T7" fmla="*/ 1 h 255"/>
                      <a:gd name="T8" fmla="*/ 0 w 109"/>
                      <a:gd name="T9" fmla="*/ 1 h 25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9"/>
                      <a:gd name="T16" fmla="*/ 0 h 255"/>
                      <a:gd name="T17" fmla="*/ 109 w 109"/>
                      <a:gd name="T18" fmla="*/ 255 h 25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9" h="255">
                        <a:moveTo>
                          <a:pt x="0" y="138"/>
                        </a:moveTo>
                        <a:lnTo>
                          <a:pt x="109" y="0"/>
                        </a:lnTo>
                        <a:lnTo>
                          <a:pt x="109" y="117"/>
                        </a:lnTo>
                        <a:lnTo>
                          <a:pt x="0" y="255"/>
                        </a:lnTo>
                        <a:lnTo>
                          <a:pt x="0" y="138"/>
                        </a:lnTo>
                        <a:close/>
                      </a:path>
                    </a:pathLst>
                  </a:custGeom>
                  <a:solidFill>
                    <a:srgbClr val="005A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 sz="1200"/>
                  </a:p>
                </p:txBody>
              </p:sp>
              <p:sp>
                <p:nvSpPr>
                  <p:cNvPr id="117" name="Freeform 327"/>
                  <p:cNvSpPr>
                    <a:spLocks noChangeArrowheads="1"/>
                  </p:cNvSpPr>
                  <p:nvPr/>
                </p:nvSpPr>
                <p:spPr bwMode="auto">
                  <a:xfrm>
                    <a:off x="2666" y="2496"/>
                    <a:ext cx="52" cy="144"/>
                  </a:xfrm>
                  <a:custGeom>
                    <a:avLst/>
                    <a:gdLst>
                      <a:gd name="T0" fmla="*/ 0 w 109"/>
                      <a:gd name="T1" fmla="*/ 1 h 255"/>
                      <a:gd name="T2" fmla="*/ 0 w 109"/>
                      <a:gd name="T3" fmla="*/ 0 h 255"/>
                      <a:gd name="T4" fmla="*/ 0 w 109"/>
                      <a:gd name="T5" fmla="*/ 1 h 255"/>
                      <a:gd name="T6" fmla="*/ 0 w 109"/>
                      <a:gd name="T7" fmla="*/ 1 h 255"/>
                      <a:gd name="T8" fmla="*/ 0 w 109"/>
                      <a:gd name="T9" fmla="*/ 1 h 25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9"/>
                      <a:gd name="T16" fmla="*/ 0 h 255"/>
                      <a:gd name="T17" fmla="*/ 109 w 109"/>
                      <a:gd name="T18" fmla="*/ 255 h 25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9" h="255">
                        <a:moveTo>
                          <a:pt x="0" y="138"/>
                        </a:moveTo>
                        <a:lnTo>
                          <a:pt x="109" y="0"/>
                        </a:lnTo>
                        <a:lnTo>
                          <a:pt x="109" y="117"/>
                        </a:lnTo>
                        <a:lnTo>
                          <a:pt x="0" y="255"/>
                        </a:lnTo>
                        <a:lnTo>
                          <a:pt x="0" y="138"/>
                        </a:lnTo>
                        <a:close/>
                      </a:path>
                    </a:pathLst>
                  </a:custGeom>
                  <a:solidFill>
                    <a:srgbClr val="005A80"/>
                  </a:solidFill>
                  <a:ln w="4680">
                    <a:solidFill>
                      <a:srgbClr val="AAE6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 sz="1200"/>
                  </a:p>
                </p:txBody>
              </p:sp>
              <p:sp>
                <p:nvSpPr>
                  <p:cNvPr id="118" name="Freeform 328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2496"/>
                    <a:ext cx="222" cy="78"/>
                  </a:xfrm>
                  <a:custGeom>
                    <a:avLst/>
                    <a:gdLst>
                      <a:gd name="T0" fmla="*/ 0 w 463"/>
                      <a:gd name="T1" fmla="*/ 1 h 138"/>
                      <a:gd name="T2" fmla="*/ 0 w 463"/>
                      <a:gd name="T3" fmla="*/ 0 h 138"/>
                      <a:gd name="T4" fmla="*/ 0 w 463"/>
                      <a:gd name="T5" fmla="*/ 0 h 138"/>
                      <a:gd name="T6" fmla="*/ 0 w 463"/>
                      <a:gd name="T7" fmla="*/ 1 h 138"/>
                      <a:gd name="T8" fmla="*/ 0 w 463"/>
                      <a:gd name="T9" fmla="*/ 1 h 1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63"/>
                      <a:gd name="T16" fmla="*/ 0 h 138"/>
                      <a:gd name="T17" fmla="*/ 463 w 463"/>
                      <a:gd name="T18" fmla="*/ 138 h 1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63" h="138">
                        <a:moveTo>
                          <a:pt x="354" y="138"/>
                        </a:moveTo>
                        <a:lnTo>
                          <a:pt x="463" y="0"/>
                        </a:lnTo>
                        <a:lnTo>
                          <a:pt x="109" y="0"/>
                        </a:lnTo>
                        <a:lnTo>
                          <a:pt x="0" y="138"/>
                        </a:lnTo>
                        <a:lnTo>
                          <a:pt x="354" y="138"/>
                        </a:lnTo>
                        <a:close/>
                      </a:path>
                    </a:pathLst>
                  </a:custGeom>
                  <a:solidFill>
                    <a:srgbClr val="00B4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 sz="1200"/>
                  </a:p>
                </p:txBody>
              </p:sp>
              <p:sp>
                <p:nvSpPr>
                  <p:cNvPr id="119" name="Freeform 329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2496"/>
                    <a:ext cx="222" cy="78"/>
                  </a:xfrm>
                  <a:custGeom>
                    <a:avLst/>
                    <a:gdLst>
                      <a:gd name="T0" fmla="*/ 0 w 463"/>
                      <a:gd name="T1" fmla="*/ 1 h 138"/>
                      <a:gd name="T2" fmla="*/ 0 w 463"/>
                      <a:gd name="T3" fmla="*/ 0 h 138"/>
                      <a:gd name="T4" fmla="*/ 0 w 463"/>
                      <a:gd name="T5" fmla="*/ 0 h 138"/>
                      <a:gd name="T6" fmla="*/ 0 w 463"/>
                      <a:gd name="T7" fmla="*/ 1 h 138"/>
                      <a:gd name="T8" fmla="*/ 0 w 463"/>
                      <a:gd name="T9" fmla="*/ 1 h 1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63"/>
                      <a:gd name="T16" fmla="*/ 0 h 138"/>
                      <a:gd name="T17" fmla="*/ 463 w 463"/>
                      <a:gd name="T18" fmla="*/ 138 h 1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63" h="138">
                        <a:moveTo>
                          <a:pt x="354" y="138"/>
                        </a:moveTo>
                        <a:lnTo>
                          <a:pt x="463" y="0"/>
                        </a:lnTo>
                        <a:lnTo>
                          <a:pt x="109" y="0"/>
                        </a:lnTo>
                        <a:lnTo>
                          <a:pt x="0" y="138"/>
                        </a:lnTo>
                        <a:lnTo>
                          <a:pt x="354" y="138"/>
                        </a:lnTo>
                        <a:close/>
                      </a:path>
                    </a:pathLst>
                  </a:custGeom>
                  <a:solidFill>
                    <a:srgbClr val="00B4FF"/>
                  </a:solidFill>
                  <a:ln w="4680">
                    <a:solidFill>
                      <a:srgbClr val="AAE6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 sz="1200"/>
                  </a:p>
                </p:txBody>
              </p:sp>
            </p:grpSp>
            <p:grpSp>
              <p:nvGrpSpPr>
                <p:cNvPr id="95" name="Group 330"/>
                <p:cNvGrpSpPr>
                  <a:grpSpLocks/>
                </p:cNvGrpSpPr>
                <p:nvPr/>
              </p:nvGrpSpPr>
              <p:grpSpPr bwMode="auto">
                <a:xfrm>
                  <a:off x="2520" y="2498"/>
                  <a:ext cx="172" cy="71"/>
                  <a:chOff x="2520" y="2498"/>
                  <a:chExt cx="172" cy="71"/>
                </a:xfrm>
              </p:grpSpPr>
              <p:grpSp>
                <p:nvGrpSpPr>
                  <p:cNvPr id="96" name="Group 331"/>
                  <p:cNvGrpSpPr>
                    <a:grpSpLocks/>
                  </p:cNvGrpSpPr>
                  <p:nvPr/>
                </p:nvGrpSpPr>
                <p:grpSpPr bwMode="auto">
                  <a:xfrm>
                    <a:off x="2520" y="2498"/>
                    <a:ext cx="170" cy="68"/>
                    <a:chOff x="2520" y="2498"/>
                    <a:chExt cx="170" cy="68"/>
                  </a:xfrm>
                </p:grpSpPr>
                <p:sp>
                  <p:nvSpPr>
                    <p:cNvPr id="106" name="Freeform 3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96" y="2531"/>
                      <a:ext cx="72" cy="26"/>
                    </a:xfrm>
                    <a:custGeom>
                      <a:avLst/>
                      <a:gdLst>
                        <a:gd name="T0" fmla="*/ 0 w 151"/>
                        <a:gd name="T1" fmla="*/ 1 h 46"/>
                        <a:gd name="T2" fmla="*/ 0 w 151"/>
                        <a:gd name="T3" fmla="*/ 1 h 46"/>
                        <a:gd name="T4" fmla="*/ 0 w 151"/>
                        <a:gd name="T5" fmla="*/ 1 h 46"/>
                        <a:gd name="T6" fmla="*/ 0 w 151"/>
                        <a:gd name="T7" fmla="*/ 1 h 46"/>
                        <a:gd name="T8" fmla="*/ 0 w 151"/>
                        <a:gd name="T9" fmla="*/ 1 h 46"/>
                        <a:gd name="T10" fmla="*/ 0 w 151"/>
                        <a:gd name="T11" fmla="*/ 0 h 46"/>
                        <a:gd name="T12" fmla="*/ 0 w 151"/>
                        <a:gd name="T13" fmla="*/ 1 h 46"/>
                        <a:gd name="T14" fmla="*/ 0 w 151"/>
                        <a:gd name="T15" fmla="*/ 1 h 4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51"/>
                        <a:gd name="T25" fmla="*/ 0 h 46"/>
                        <a:gd name="T26" fmla="*/ 151 w 151"/>
                        <a:gd name="T27" fmla="*/ 46 h 4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51" h="46">
                          <a:moveTo>
                            <a:pt x="13" y="8"/>
                          </a:moveTo>
                          <a:lnTo>
                            <a:pt x="0" y="25"/>
                          </a:lnTo>
                          <a:lnTo>
                            <a:pt x="90" y="25"/>
                          </a:lnTo>
                          <a:lnTo>
                            <a:pt x="77" y="46"/>
                          </a:lnTo>
                          <a:lnTo>
                            <a:pt x="151" y="21"/>
                          </a:lnTo>
                          <a:lnTo>
                            <a:pt x="113" y="0"/>
                          </a:lnTo>
                          <a:lnTo>
                            <a:pt x="103" y="8"/>
                          </a:lnTo>
                          <a:lnTo>
                            <a:pt x="13" y="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 sz="1200"/>
                    </a:p>
                  </p:txBody>
                </p:sp>
                <p:sp>
                  <p:nvSpPr>
                    <p:cNvPr id="107" name="Freeform 3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96" y="2531"/>
                      <a:ext cx="72" cy="26"/>
                    </a:xfrm>
                    <a:custGeom>
                      <a:avLst/>
                      <a:gdLst>
                        <a:gd name="T0" fmla="*/ 0 w 151"/>
                        <a:gd name="T1" fmla="*/ 1 h 46"/>
                        <a:gd name="T2" fmla="*/ 0 w 151"/>
                        <a:gd name="T3" fmla="*/ 1 h 46"/>
                        <a:gd name="T4" fmla="*/ 0 w 151"/>
                        <a:gd name="T5" fmla="*/ 1 h 46"/>
                        <a:gd name="T6" fmla="*/ 0 w 151"/>
                        <a:gd name="T7" fmla="*/ 1 h 46"/>
                        <a:gd name="T8" fmla="*/ 0 w 151"/>
                        <a:gd name="T9" fmla="*/ 1 h 46"/>
                        <a:gd name="T10" fmla="*/ 0 w 151"/>
                        <a:gd name="T11" fmla="*/ 0 h 46"/>
                        <a:gd name="T12" fmla="*/ 0 w 151"/>
                        <a:gd name="T13" fmla="*/ 1 h 46"/>
                        <a:gd name="T14" fmla="*/ 0 w 151"/>
                        <a:gd name="T15" fmla="*/ 1 h 4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51"/>
                        <a:gd name="T25" fmla="*/ 0 h 46"/>
                        <a:gd name="T26" fmla="*/ 151 w 151"/>
                        <a:gd name="T27" fmla="*/ 46 h 4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51" h="46">
                          <a:moveTo>
                            <a:pt x="13" y="8"/>
                          </a:moveTo>
                          <a:lnTo>
                            <a:pt x="0" y="25"/>
                          </a:lnTo>
                          <a:lnTo>
                            <a:pt x="90" y="25"/>
                          </a:lnTo>
                          <a:lnTo>
                            <a:pt x="77" y="46"/>
                          </a:lnTo>
                          <a:lnTo>
                            <a:pt x="151" y="21"/>
                          </a:lnTo>
                          <a:lnTo>
                            <a:pt x="113" y="0"/>
                          </a:lnTo>
                          <a:lnTo>
                            <a:pt x="103" y="8"/>
                          </a:lnTo>
                          <a:lnTo>
                            <a:pt x="13" y="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 sz="1200"/>
                    </a:p>
                  </p:txBody>
                </p:sp>
                <p:sp>
                  <p:nvSpPr>
                    <p:cNvPr id="108" name="Freeform 3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18" y="2498"/>
                      <a:ext cx="72" cy="28"/>
                    </a:xfrm>
                    <a:custGeom>
                      <a:avLst/>
                      <a:gdLst>
                        <a:gd name="T0" fmla="*/ 0 w 151"/>
                        <a:gd name="T1" fmla="*/ 1 h 50"/>
                        <a:gd name="T2" fmla="*/ 0 w 151"/>
                        <a:gd name="T3" fmla="*/ 1 h 50"/>
                        <a:gd name="T4" fmla="*/ 0 w 151"/>
                        <a:gd name="T5" fmla="*/ 1 h 50"/>
                        <a:gd name="T6" fmla="*/ 0 w 151"/>
                        <a:gd name="T7" fmla="*/ 1 h 50"/>
                        <a:gd name="T8" fmla="*/ 0 w 151"/>
                        <a:gd name="T9" fmla="*/ 1 h 50"/>
                        <a:gd name="T10" fmla="*/ 0 w 151"/>
                        <a:gd name="T11" fmla="*/ 0 h 50"/>
                        <a:gd name="T12" fmla="*/ 0 w 151"/>
                        <a:gd name="T13" fmla="*/ 1 h 50"/>
                        <a:gd name="T14" fmla="*/ 0 w 151"/>
                        <a:gd name="T15" fmla="*/ 1 h 5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51"/>
                        <a:gd name="T25" fmla="*/ 0 h 50"/>
                        <a:gd name="T26" fmla="*/ 151 w 151"/>
                        <a:gd name="T27" fmla="*/ 50 h 5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51" h="50">
                          <a:moveTo>
                            <a:pt x="13" y="13"/>
                          </a:moveTo>
                          <a:lnTo>
                            <a:pt x="0" y="29"/>
                          </a:lnTo>
                          <a:lnTo>
                            <a:pt x="90" y="29"/>
                          </a:lnTo>
                          <a:lnTo>
                            <a:pt x="74" y="50"/>
                          </a:lnTo>
                          <a:lnTo>
                            <a:pt x="151" y="21"/>
                          </a:lnTo>
                          <a:lnTo>
                            <a:pt x="110" y="0"/>
                          </a:lnTo>
                          <a:lnTo>
                            <a:pt x="103" y="13"/>
                          </a:lnTo>
                          <a:lnTo>
                            <a:pt x="13" y="1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 sz="1200"/>
                    </a:p>
                  </p:txBody>
                </p:sp>
                <p:sp>
                  <p:nvSpPr>
                    <p:cNvPr id="109" name="Freeform 3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18" y="2498"/>
                      <a:ext cx="72" cy="28"/>
                    </a:xfrm>
                    <a:custGeom>
                      <a:avLst/>
                      <a:gdLst>
                        <a:gd name="T0" fmla="*/ 0 w 151"/>
                        <a:gd name="T1" fmla="*/ 1 h 50"/>
                        <a:gd name="T2" fmla="*/ 0 w 151"/>
                        <a:gd name="T3" fmla="*/ 1 h 50"/>
                        <a:gd name="T4" fmla="*/ 0 w 151"/>
                        <a:gd name="T5" fmla="*/ 1 h 50"/>
                        <a:gd name="T6" fmla="*/ 0 w 151"/>
                        <a:gd name="T7" fmla="*/ 1 h 50"/>
                        <a:gd name="T8" fmla="*/ 0 w 151"/>
                        <a:gd name="T9" fmla="*/ 1 h 50"/>
                        <a:gd name="T10" fmla="*/ 0 w 151"/>
                        <a:gd name="T11" fmla="*/ 0 h 50"/>
                        <a:gd name="T12" fmla="*/ 0 w 151"/>
                        <a:gd name="T13" fmla="*/ 1 h 50"/>
                        <a:gd name="T14" fmla="*/ 0 w 151"/>
                        <a:gd name="T15" fmla="*/ 1 h 5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51"/>
                        <a:gd name="T25" fmla="*/ 0 h 50"/>
                        <a:gd name="T26" fmla="*/ 151 w 151"/>
                        <a:gd name="T27" fmla="*/ 50 h 5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51" h="50">
                          <a:moveTo>
                            <a:pt x="13" y="13"/>
                          </a:moveTo>
                          <a:lnTo>
                            <a:pt x="0" y="29"/>
                          </a:lnTo>
                          <a:lnTo>
                            <a:pt x="90" y="29"/>
                          </a:lnTo>
                          <a:lnTo>
                            <a:pt x="74" y="50"/>
                          </a:lnTo>
                          <a:lnTo>
                            <a:pt x="151" y="21"/>
                          </a:lnTo>
                          <a:lnTo>
                            <a:pt x="110" y="0"/>
                          </a:lnTo>
                          <a:lnTo>
                            <a:pt x="103" y="13"/>
                          </a:lnTo>
                          <a:lnTo>
                            <a:pt x="13" y="1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 sz="1200"/>
                    </a:p>
                  </p:txBody>
                </p:sp>
                <p:sp>
                  <p:nvSpPr>
                    <p:cNvPr id="110" name="Freeform 3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20" y="2540"/>
                      <a:ext cx="72" cy="26"/>
                    </a:xfrm>
                    <a:custGeom>
                      <a:avLst/>
                      <a:gdLst>
                        <a:gd name="T0" fmla="*/ 0 w 151"/>
                        <a:gd name="T1" fmla="*/ 1 h 46"/>
                        <a:gd name="T2" fmla="*/ 0 w 151"/>
                        <a:gd name="T3" fmla="*/ 1 h 46"/>
                        <a:gd name="T4" fmla="*/ 0 w 151"/>
                        <a:gd name="T5" fmla="*/ 1 h 46"/>
                        <a:gd name="T6" fmla="*/ 0 w 151"/>
                        <a:gd name="T7" fmla="*/ 0 h 46"/>
                        <a:gd name="T8" fmla="*/ 0 w 151"/>
                        <a:gd name="T9" fmla="*/ 1 h 46"/>
                        <a:gd name="T10" fmla="*/ 0 w 151"/>
                        <a:gd name="T11" fmla="*/ 1 h 46"/>
                        <a:gd name="T12" fmla="*/ 0 w 151"/>
                        <a:gd name="T13" fmla="*/ 1 h 46"/>
                        <a:gd name="T14" fmla="*/ 0 w 151"/>
                        <a:gd name="T15" fmla="*/ 1 h 4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51"/>
                        <a:gd name="T25" fmla="*/ 0 h 46"/>
                        <a:gd name="T26" fmla="*/ 151 w 151"/>
                        <a:gd name="T27" fmla="*/ 46 h 4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51" h="46">
                          <a:moveTo>
                            <a:pt x="139" y="38"/>
                          </a:moveTo>
                          <a:lnTo>
                            <a:pt x="151" y="21"/>
                          </a:lnTo>
                          <a:lnTo>
                            <a:pt x="58" y="21"/>
                          </a:lnTo>
                          <a:lnTo>
                            <a:pt x="74" y="0"/>
                          </a:lnTo>
                          <a:lnTo>
                            <a:pt x="0" y="25"/>
                          </a:lnTo>
                          <a:lnTo>
                            <a:pt x="39" y="46"/>
                          </a:lnTo>
                          <a:lnTo>
                            <a:pt x="45" y="38"/>
                          </a:lnTo>
                          <a:lnTo>
                            <a:pt x="139" y="3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 sz="1200"/>
                    </a:p>
                  </p:txBody>
                </p:sp>
                <p:sp>
                  <p:nvSpPr>
                    <p:cNvPr id="111" name="Freeform 3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20" y="2540"/>
                      <a:ext cx="72" cy="26"/>
                    </a:xfrm>
                    <a:custGeom>
                      <a:avLst/>
                      <a:gdLst>
                        <a:gd name="T0" fmla="*/ 0 w 151"/>
                        <a:gd name="T1" fmla="*/ 1 h 46"/>
                        <a:gd name="T2" fmla="*/ 0 w 151"/>
                        <a:gd name="T3" fmla="*/ 1 h 46"/>
                        <a:gd name="T4" fmla="*/ 0 w 151"/>
                        <a:gd name="T5" fmla="*/ 1 h 46"/>
                        <a:gd name="T6" fmla="*/ 0 w 151"/>
                        <a:gd name="T7" fmla="*/ 0 h 46"/>
                        <a:gd name="T8" fmla="*/ 0 w 151"/>
                        <a:gd name="T9" fmla="*/ 1 h 46"/>
                        <a:gd name="T10" fmla="*/ 0 w 151"/>
                        <a:gd name="T11" fmla="*/ 1 h 46"/>
                        <a:gd name="T12" fmla="*/ 0 w 151"/>
                        <a:gd name="T13" fmla="*/ 1 h 46"/>
                        <a:gd name="T14" fmla="*/ 0 w 151"/>
                        <a:gd name="T15" fmla="*/ 1 h 4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51"/>
                        <a:gd name="T25" fmla="*/ 0 h 46"/>
                        <a:gd name="T26" fmla="*/ 151 w 151"/>
                        <a:gd name="T27" fmla="*/ 46 h 4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51" h="46">
                          <a:moveTo>
                            <a:pt x="139" y="38"/>
                          </a:moveTo>
                          <a:lnTo>
                            <a:pt x="151" y="21"/>
                          </a:lnTo>
                          <a:lnTo>
                            <a:pt x="58" y="21"/>
                          </a:lnTo>
                          <a:lnTo>
                            <a:pt x="74" y="0"/>
                          </a:lnTo>
                          <a:lnTo>
                            <a:pt x="0" y="25"/>
                          </a:lnTo>
                          <a:lnTo>
                            <a:pt x="39" y="46"/>
                          </a:lnTo>
                          <a:lnTo>
                            <a:pt x="45" y="38"/>
                          </a:lnTo>
                          <a:lnTo>
                            <a:pt x="139" y="3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 sz="1200"/>
                    </a:p>
                  </p:txBody>
                </p:sp>
                <p:sp>
                  <p:nvSpPr>
                    <p:cNvPr id="112" name="Freeform 3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1" y="2508"/>
                      <a:ext cx="72" cy="28"/>
                    </a:xfrm>
                    <a:custGeom>
                      <a:avLst/>
                      <a:gdLst>
                        <a:gd name="T0" fmla="*/ 0 w 151"/>
                        <a:gd name="T1" fmla="*/ 1 h 50"/>
                        <a:gd name="T2" fmla="*/ 0 w 151"/>
                        <a:gd name="T3" fmla="*/ 1 h 50"/>
                        <a:gd name="T4" fmla="*/ 0 w 151"/>
                        <a:gd name="T5" fmla="*/ 1 h 50"/>
                        <a:gd name="T6" fmla="*/ 0 w 151"/>
                        <a:gd name="T7" fmla="*/ 0 h 50"/>
                        <a:gd name="T8" fmla="*/ 0 w 151"/>
                        <a:gd name="T9" fmla="*/ 1 h 50"/>
                        <a:gd name="T10" fmla="*/ 0 w 151"/>
                        <a:gd name="T11" fmla="*/ 1 h 50"/>
                        <a:gd name="T12" fmla="*/ 0 w 151"/>
                        <a:gd name="T13" fmla="*/ 1 h 50"/>
                        <a:gd name="T14" fmla="*/ 0 w 151"/>
                        <a:gd name="T15" fmla="*/ 1 h 5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51"/>
                        <a:gd name="T25" fmla="*/ 0 h 50"/>
                        <a:gd name="T26" fmla="*/ 151 w 151"/>
                        <a:gd name="T27" fmla="*/ 50 h 5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51" h="50">
                          <a:moveTo>
                            <a:pt x="138" y="37"/>
                          </a:moveTo>
                          <a:lnTo>
                            <a:pt x="151" y="21"/>
                          </a:lnTo>
                          <a:lnTo>
                            <a:pt x="61" y="21"/>
                          </a:lnTo>
                          <a:lnTo>
                            <a:pt x="77" y="0"/>
                          </a:lnTo>
                          <a:lnTo>
                            <a:pt x="0" y="29"/>
                          </a:lnTo>
                          <a:lnTo>
                            <a:pt x="42" y="50"/>
                          </a:lnTo>
                          <a:lnTo>
                            <a:pt x="48" y="37"/>
                          </a:lnTo>
                          <a:lnTo>
                            <a:pt x="138" y="3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 sz="1200"/>
                    </a:p>
                  </p:txBody>
                </p:sp>
                <p:sp>
                  <p:nvSpPr>
                    <p:cNvPr id="113" name="Freeform 3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1" y="2508"/>
                      <a:ext cx="72" cy="28"/>
                    </a:xfrm>
                    <a:custGeom>
                      <a:avLst/>
                      <a:gdLst>
                        <a:gd name="T0" fmla="*/ 0 w 151"/>
                        <a:gd name="T1" fmla="*/ 1 h 50"/>
                        <a:gd name="T2" fmla="*/ 0 w 151"/>
                        <a:gd name="T3" fmla="*/ 1 h 50"/>
                        <a:gd name="T4" fmla="*/ 0 w 151"/>
                        <a:gd name="T5" fmla="*/ 1 h 50"/>
                        <a:gd name="T6" fmla="*/ 0 w 151"/>
                        <a:gd name="T7" fmla="*/ 0 h 50"/>
                        <a:gd name="T8" fmla="*/ 0 w 151"/>
                        <a:gd name="T9" fmla="*/ 1 h 50"/>
                        <a:gd name="T10" fmla="*/ 0 w 151"/>
                        <a:gd name="T11" fmla="*/ 1 h 50"/>
                        <a:gd name="T12" fmla="*/ 0 w 151"/>
                        <a:gd name="T13" fmla="*/ 1 h 50"/>
                        <a:gd name="T14" fmla="*/ 0 w 151"/>
                        <a:gd name="T15" fmla="*/ 1 h 5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51"/>
                        <a:gd name="T25" fmla="*/ 0 h 50"/>
                        <a:gd name="T26" fmla="*/ 151 w 151"/>
                        <a:gd name="T27" fmla="*/ 50 h 5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51" h="50">
                          <a:moveTo>
                            <a:pt x="138" y="37"/>
                          </a:moveTo>
                          <a:lnTo>
                            <a:pt x="151" y="21"/>
                          </a:lnTo>
                          <a:lnTo>
                            <a:pt x="61" y="21"/>
                          </a:lnTo>
                          <a:lnTo>
                            <a:pt x="77" y="0"/>
                          </a:lnTo>
                          <a:lnTo>
                            <a:pt x="0" y="29"/>
                          </a:lnTo>
                          <a:lnTo>
                            <a:pt x="42" y="50"/>
                          </a:lnTo>
                          <a:lnTo>
                            <a:pt x="48" y="37"/>
                          </a:lnTo>
                          <a:lnTo>
                            <a:pt x="138" y="3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 sz="1200"/>
                    </a:p>
                  </p:txBody>
                </p:sp>
              </p:grpSp>
              <p:grpSp>
                <p:nvGrpSpPr>
                  <p:cNvPr id="97" name="Group 340"/>
                  <p:cNvGrpSpPr>
                    <a:grpSpLocks/>
                  </p:cNvGrpSpPr>
                  <p:nvPr/>
                </p:nvGrpSpPr>
                <p:grpSpPr bwMode="auto">
                  <a:xfrm>
                    <a:off x="2522" y="2500"/>
                    <a:ext cx="170" cy="69"/>
                    <a:chOff x="2522" y="2500"/>
                    <a:chExt cx="170" cy="69"/>
                  </a:xfrm>
                </p:grpSpPr>
                <p:sp>
                  <p:nvSpPr>
                    <p:cNvPr id="98" name="Freeform 3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97" y="2534"/>
                      <a:ext cx="73" cy="26"/>
                    </a:xfrm>
                    <a:custGeom>
                      <a:avLst/>
                      <a:gdLst>
                        <a:gd name="T0" fmla="*/ 0 w 152"/>
                        <a:gd name="T1" fmla="*/ 1 h 46"/>
                        <a:gd name="T2" fmla="*/ 0 w 152"/>
                        <a:gd name="T3" fmla="*/ 1 h 46"/>
                        <a:gd name="T4" fmla="*/ 0 w 152"/>
                        <a:gd name="T5" fmla="*/ 1 h 46"/>
                        <a:gd name="T6" fmla="*/ 0 w 152"/>
                        <a:gd name="T7" fmla="*/ 1 h 46"/>
                        <a:gd name="T8" fmla="*/ 0 w 152"/>
                        <a:gd name="T9" fmla="*/ 1 h 46"/>
                        <a:gd name="T10" fmla="*/ 0 w 152"/>
                        <a:gd name="T11" fmla="*/ 0 h 46"/>
                        <a:gd name="T12" fmla="*/ 0 w 152"/>
                        <a:gd name="T13" fmla="*/ 1 h 46"/>
                        <a:gd name="T14" fmla="*/ 0 w 152"/>
                        <a:gd name="T15" fmla="*/ 1 h 4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52"/>
                        <a:gd name="T25" fmla="*/ 0 h 46"/>
                        <a:gd name="T26" fmla="*/ 152 w 152"/>
                        <a:gd name="T27" fmla="*/ 46 h 4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52" h="46">
                          <a:moveTo>
                            <a:pt x="13" y="8"/>
                          </a:moveTo>
                          <a:lnTo>
                            <a:pt x="0" y="25"/>
                          </a:lnTo>
                          <a:lnTo>
                            <a:pt x="90" y="25"/>
                          </a:lnTo>
                          <a:lnTo>
                            <a:pt x="77" y="46"/>
                          </a:lnTo>
                          <a:lnTo>
                            <a:pt x="152" y="21"/>
                          </a:lnTo>
                          <a:lnTo>
                            <a:pt x="113" y="0"/>
                          </a:lnTo>
                          <a:lnTo>
                            <a:pt x="103" y="8"/>
                          </a:lnTo>
                          <a:lnTo>
                            <a:pt x="13" y="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 sz="1200"/>
                    </a:p>
                  </p:txBody>
                </p:sp>
                <p:sp>
                  <p:nvSpPr>
                    <p:cNvPr id="99" name="Freeform 3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97" y="2534"/>
                      <a:ext cx="73" cy="26"/>
                    </a:xfrm>
                    <a:custGeom>
                      <a:avLst/>
                      <a:gdLst>
                        <a:gd name="T0" fmla="*/ 0 w 152"/>
                        <a:gd name="T1" fmla="*/ 1 h 46"/>
                        <a:gd name="T2" fmla="*/ 0 w 152"/>
                        <a:gd name="T3" fmla="*/ 1 h 46"/>
                        <a:gd name="T4" fmla="*/ 0 w 152"/>
                        <a:gd name="T5" fmla="*/ 1 h 46"/>
                        <a:gd name="T6" fmla="*/ 0 w 152"/>
                        <a:gd name="T7" fmla="*/ 1 h 46"/>
                        <a:gd name="T8" fmla="*/ 0 w 152"/>
                        <a:gd name="T9" fmla="*/ 1 h 46"/>
                        <a:gd name="T10" fmla="*/ 0 w 152"/>
                        <a:gd name="T11" fmla="*/ 0 h 46"/>
                        <a:gd name="T12" fmla="*/ 0 w 152"/>
                        <a:gd name="T13" fmla="*/ 1 h 46"/>
                        <a:gd name="T14" fmla="*/ 0 w 152"/>
                        <a:gd name="T15" fmla="*/ 1 h 4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52"/>
                        <a:gd name="T25" fmla="*/ 0 h 46"/>
                        <a:gd name="T26" fmla="*/ 152 w 152"/>
                        <a:gd name="T27" fmla="*/ 46 h 4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52" h="46">
                          <a:moveTo>
                            <a:pt x="13" y="8"/>
                          </a:moveTo>
                          <a:lnTo>
                            <a:pt x="0" y="25"/>
                          </a:lnTo>
                          <a:lnTo>
                            <a:pt x="90" y="25"/>
                          </a:lnTo>
                          <a:lnTo>
                            <a:pt x="77" y="46"/>
                          </a:lnTo>
                          <a:lnTo>
                            <a:pt x="152" y="21"/>
                          </a:lnTo>
                          <a:lnTo>
                            <a:pt x="113" y="0"/>
                          </a:lnTo>
                          <a:lnTo>
                            <a:pt x="103" y="8"/>
                          </a:lnTo>
                          <a:lnTo>
                            <a:pt x="13" y="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 sz="1200"/>
                    </a:p>
                  </p:txBody>
                </p:sp>
                <p:sp>
                  <p:nvSpPr>
                    <p:cNvPr id="100" name="Freeform 3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19" y="2500"/>
                      <a:ext cx="73" cy="28"/>
                    </a:xfrm>
                    <a:custGeom>
                      <a:avLst/>
                      <a:gdLst>
                        <a:gd name="T0" fmla="*/ 0 w 152"/>
                        <a:gd name="T1" fmla="*/ 1 h 50"/>
                        <a:gd name="T2" fmla="*/ 0 w 152"/>
                        <a:gd name="T3" fmla="*/ 1 h 50"/>
                        <a:gd name="T4" fmla="*/ 0 w 152"/>
                        <a:gd name="T5" fmla="*/ 1 h 50"/>
                        <a:gd name="T6" fmla="*/ 0 w 152"/>
                        <a:gd name="T7" fmla="*/ 1 h 50"/>
                        <a:gd name="T8" fmla="*/ 0 w 152"/>
                        <a:gd name="T9" fmla="*/ 1 h 50"/>
                        <a:gd name="T10" fmla="*/ 0 w 152"/>
                        <a:gd name="T11" fmla="*/ 0 h 50"/>
                        <a:gd name="T12" fmla="*/ 0 w 152"/>
                        <a:gd name="T13" fmla="*/ 1 h 50"/>
                        <a:gd name="T14" fmla="*/ 0 w 152"/>
                        <a:gd name="T15" fmla="*/ 1 h 5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52"/>
                        <a:gd name="T25" fmla="*/ 0 h 50"/>
                        <a:gd name="T26" fmla="*/ 152 w 152"/>
                        <a:gd name="T27" fmla="*/ 50 h 5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52" h="50">
                          <a:moveTo>
                            <a:pt x="13" y="13"/>
                          </a:moveTo>
                          <a:lnTo>
                            <a:pt x="0" y="30"/>
                          </a:lnTo>
                          <a:lnTo>
                            <a:pt x="90" y="30"/>
                          </a:lnTo>
                          <a:lnTo>
                            <a:pt x="74" y="50"/>
                          </a:lnTo>
                          <a:lnTo>
                            <a:pt x="152" y="21"/>
                          </a:lnTo>
                          <a:lnTo>
                            <a:pt x="110" y="0"/>
                          </a:lnTo>
                          <a:lnTo>
                            <a:pt x="103" y="13"/>
                          </a:lnTo>
                          <a:lnTo>
                            <a:pt x="13" y="13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 sz="1200"/>
                    </a:p>
                  </p:txBody>
                </p:sp>
                <p:sp>
                  <p:nvSpPr>
                    <p:cNvPr id="101" name="Freeform 3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19" y="2500"/>
                      <a:ext cx="73" cy="28"/>
                    </a:xfrm>
                    <a:custGeom>
                      <a:avLst/>
                      <a:gdLst>
                        <a:gd name="T0" fmla="*/ 0 w 152"/>
                        <a:gd name="T1" fmla="*/ 1 h 50"/>
                        <a:gd name="T2" fmla="*/ 0 w 152"/>
                        <a:gd name="T3" fmla="*/ 1 h 50"/>
                        <a:gd name="T4" fmla="*/ 0 w 152"/>
                        <a:gd name="T5" fmla="*/ 1 h 50"/>
                        <a:gd name="T6" fmla="*/ 0 w 152"/>
                        <a:gd name="T7" fmla="*/ 1 h 50"/>
                        <a:gd name="T8" fmla="*/ 0 w 152"/>
                        <a:gd name="T9" fmla="*/ 1 h 50"/>
                        <a:gd name="T10" fmla="*/ 0 w 152"/>
                        <a:gd name="T11" fmla="*/ 0 h 50"/>
                        <a:gd name="T12" fmla="*/ 0 w 152"/>
                        <a:gd name="T13" fmla="*/ 1 h 50"/>
                        <a:gd name="T14" fmla="*/ 0 w 152"/>
                        <a:gd name="T15" fmla="*/ 1 h 5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52"/>
                        <a:gd name="T25" fmla="*/ 0 h 50"/>
                        <a:gd name="T26" fmla="*/ 152 w 152"/>
                        <a:gd name="T27" fmla="*/ 50 h 5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52" h="50">
                          <a:moveTo>
                            <a:pt x="13" y="13"/>
                          </a:moveTo>
                          <a:lnTo>
                            <a:pt x="0" y="30"/>
                          </a:lnTo>
                          <a:lnTo>
                            <a:pt x="90" y="30"/>
                          </a:lnTo>
                          <a:lnTo>
                            <a:pt x="74" y="50"/>
                          </a:lnTo>
                          <a:lnTo>
                            <a:pt x="152" y="21"/>
                          </a:lnTo>
                          <a:lnTo>
                            <a:pt x="110" y="0"/>
                          </a:lnTo>
                          <a:lnTo>
                            <a:pt x="103" y="13"/>
                          </a:lnTo>
                          <a:lnTo>
                            <a:pt x="13" y="13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 sz="1200"/>
                    </a:p>
                  </p:txBody>
                </p:sp>
                <p:sp>
                  <p:nvSpPr>
                    <p:cNvPr id="102" name="Freeform 3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22" y="2543"/>
                      <a:ext cx="73" cy="26"/>
                    </a:xfrm>
                    <a:custGeom>
                      <a:avLst/>
                      <a:gdLst>
                        <a:gd name="T0" fmla="*/ 0 w 152"/>
                        <a:gd name="T1" fmla="*/ 1 h 46"/>
                        <a:gd name="T2" fmla="*/ 0 w 152"/>
                        <a:gd name="T3" fmla="*/ 1 h 46"/>
                        <a:gd name="T4" fmla="*/ 0 w 152"/>
                        <a:gd name="T5" fmla="*/ 1 h 46"/>
                        <a:gd name="T6" fmla="*/ 0 w 152"/>
                        <a:gd name="T7" fmla="*/ 0 h 46"/>
                        <a:gd name="T8" fmla="*/ 0 w 152"/>
                        <a:gd name="T9" fmla="*/ 1 h 46"/>
                        <a:gd name="T10" fmla="*/ 0 w 152"/>
                        <a:gd name="T11" fmla="*/ 1 h 46"/>
                        <a:gd name="T12" fmla="*/ 0 w 152"/>
                        <a:gd name="T13" fmla="*/ 1 h 46"/>
                        <a:gd name="T14" fmla="*/ 0 w 152"/>
                        <a:gd name="T15" fmla="*/ 1 h 4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52"/>
                        <a:gd name="T25" fmla="*/ 0 h 46"/>
                        <a:gd name="T26" fmla="*/ 152 w 152"/>
                        <a:gd name="T27" fmla="*/ 46 h 4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52" h="46">
                          <a:moveTo>
                            <a:pt x="139" y="37"/>
                          </a:moveTo>
                          <a:lnTo>
                            <a:pt x="152" y="20"/>
                          </a:lnTo>
                          <a:lnTo>
                            <a:pt x="58" y="20"/>
                          </a:lnTo>
                          <a:lnTo>
                            <a:pt x="74" y="0"/>
                          </a:lnTo>
                          <a:lnTo>
                            <a:pt x="0" y="25"/>
                          </a:lnTo>
                          <a:lnTo>
                            <a:pt x="39" y="46"/>
                          </a:lnTo>
                          <a:lnTo>
                            <a:pt x="45" y="37"/>
                          </a:lnTo>
                          <a:lnTo>
                            <a:pt x="139" y="3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 sz="1200"/>
                    </a:p>
                  </p:txBody>
                </p:sp>
                <p:sp>
                  <p:nvSpPr>
                    <p:cNvPr id="103" name="Freeform 3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22" y="2543"/>
                      <a:ext cx="73" cy="26"/>
                    </a:xfrm>
                    <a:custGeom>
                      <a:avLst/>
                      <a:gdLst>
                        <a:gd name="T0" fmla="*/ 0 w 152"/>
                        <a:gd name="T1" fmla="*/ 1 h 46"/>
                        <a:gd name="T2" fmla="*/ 0 w 152"/>
                        <a:gd name="T3" fmla="*/ 1 h 46"/>
                        <a:gd name="T4" fmla="*/ 0 w 152"/>
                        <a:gd name="T5" fmla="*/ 1 h 46"/>
                        <a:gd name="T6" fmla="*/ 0 w 152"/>
                        <a:gd name="T7" fmla="*/ 0 h 46"/>
                        <a:gd name="T8" fmla="*/ 0 w 152"/>
                        <a:gd name="T9" fmla="*/ 1 h 46"/>
                        <a:gd name="T10" fmla="*/ 0 w 152"/>
                        <a:gd name="T11" fmla="*/ 1 h 46"/>
                        <a:gd name="T12" fmla="*/ 0 w 152"/>
                        <a:gd name="T13" fmla="*/ 1 h 46"/>
                        <a:gd name="T14" fmla="*/ 0 w 152"/>
                        <a:gd name="T15" fmla="*/ 1 h 4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52"/>
                        <a:gd name="T25" fmla="*/ 0 h 46"/>
                        <a:gd name="T26" fmla="*/ 152 w 152"/>
                        <a:gd name="T27" fmla="*/ 46 h 4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52" h="46">
                          <a:moveTo>
                            <a:pt x="139" y="37"/>
                          </a:moveTo>
                          <a:lnTo>
                            <a:pt x="152" y="20"/>
                          </a:lnTo>
                          <a:lnTo>
                            <a:pt x="58" y="20"/>
                          </a:lnTo>
                          <a:lnTo>
                            <a:pt x="74" y="0"/>
                          </a:lnTo>
                          <a:lnTo>
                            <a:pt x="0" y="25"/>
                          </a:lnTo>
                          <a:lnTo>
                            <a:pt x="39" y="46"/>
                          </a:lnTo>
                          <a:lnTo>
                            <a:pt x="45" y="37"/>
                          </a:lnTo>
                          <a:lnTo>
                            <a:pt x="139" y="3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 sz="1200"/>
                    </a:p>
                  </p:txBody>
                </p:sp>
                <p:sp>
                  <p:nvSpPr>
                    <p:cNvPr id="104" name="Freeform 3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2" y="2510"/>
                      <a:ext cx="73" cy="28"/>
                    </a:xfrm>
                    <a:custGeom>
                      <a:avLst/>
                      <a:gdLst>
                        <a:gd name="T0" fmla="*/ 0 w 152"/>
                        <a:gd name="T1" fmla="*/ 1 h 50"/>
                        <a:gd name="T2" fmla="*/ 0 w 152"/>
                        <a:gd name="T3" fmla="*/ 1 h 50"/>
                        <a:gd name="T4" fmla="*/ 0 w 152"/>
                        <a:gd name="T5" fmla="*/ 1 h 50"/>
                        <a:gd name="T6" fmla="*/ 0 w 152"/>
                        <a:gd name="T7" fmla="*/ 0 h 50"/>
                        <a:gd name="T8" fmla="*/ 0 w 152"/>
                        <a:gd name="T9" fmla="*/ 1 h 50"/>
                        <a:gd name="T10" fmla="*/ 0 w 152"/>
                        <a:gd name="T11" fmla="*/ 1 h 50"/>
                        <a:gd name="T12" fmla="*/ 0 w 152"/>
                        <a:gd name="T13" fmla="*/ 1 h 50"/>
                        <a:gd name="T14" fmla="*/ 0 w 152"/>
                        <a:gd name="T15" fmla="*/ 1 h 5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52"/>
                        <a:gd name="T25" fmla="*/ 0 h 50"/>
                        <a:gd name="T26" fmla="*/ 152 w 152"/>
                        <a:gd name="T27" fmla="*/ 50 h 5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52" h="50">
                          <a:moveTo>
                            <a:pt x="139" y="38"/>
                          </a:moveTo>
                          <a:lnTo>
                            <a:pt x="152" y="21"/>
                          </a:lnTo>
                          <a:lnTo>
                            <a:pt x="61" y="21"/>
                          </a:lnTo>
                          <a:lnTo>
                            <a:pt x="78" y="0"/>
                          </a:lnTo>
                          <a:lnTo>
                            <a:pt x="0" y="29"/>
                          </a:lnTo>
                          <a:lnTo>
                            <a:pt x="42" y="50"/>
                          </a:lnTo>
                          <a:lnTo>
                            <a:pt x="49" y="38"/>
                          </a:lnTo>
                          <a:lnTo>
                            <a:pt x="139" y="3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 sz="1200"/>
                    </a:p>
                  </p:txBody>
                </p:sp>
                <p:sp>
                  <p:nvSpPr>
                    <p:cNvPr id="105" name="Freeform 3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2" y="2510"/>
                      <a:ext cx="73" cy="28"/>
                    </a:xfrm>
                    <a:custGeom>
                      <a:avLst/>
                      <a:gdLst>
                        <a:gd name="T0" fmla="*/ 0 w 152"/>
                        <a:gd name="T1" fmla="*/ 1 h 50"/>
                        <a:gd name="T2" fmla="*/ 0 w 152"/>
                        <a:gd name="T3" fmla="*/ 1 h 50"/>
                        <a:gd name="T4" fmla="*/ 0 w 152"/>
                        <a:gd name="T5" fmla="*/ 1 h 50"/>
                        <a:gd name="T6" fmla="*/ 0 w 152"/>
                        <a:gd name="T7" fmla="*/ 0 h 50"/>
                        <a:gd name="T8" fmla="*/ 0 w 152"/>
                        <a:gd name="T9" fmla="*/ 1 h 50"/>
                        <a:gd name="T10" fmla="*/ 0 w 152"/>
                        <a:gd name="T11" fmla="*/ 1 h 50"/>
                        <a:gd name="T12" fmla="*/ 0 w 152"/>
                        <a:gd name="T13" fmla="*/ 1 h 50"/>
                        <a:gd name="T14" fmla="*/ 0 w 152"/>
                        <a:gd name="T15" fmla="*/ 1 h 5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52"/>
                        <a:gd name="T25" fmla="*/ 0 h 50"/>
                        <a:gd name="T26" fmla="*/ 152 w 152"/>
                        <a:gd name="T27" fmla="*/ 50 h 5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52" h="50">
                          <a:moveTo>
                            <a:pt x="139" y="38"/>
                          </a:moveTo>
                          <a:lnTo>
                            <a:pt x="152" y="21"/>
                          </a:lnTo>
                          <a:lnTo>
                            <a:pt x="61" y="21"/>
                          </a:lnTo>
                          <a:lnTo>
                            <a:pt x="78" y="0"/>
                          </a:lnTo>
                          <a:lnTo>
                            <a:pt x="0" y="29"/>
                          </a:lnTo>
                          <a:lnTo>
                            <a:pt x="42" y="50"/>
                          </a:lnTo>
                          <a:lnTo>
                            <a:pt x="49" y="38"/>
                          </a:lnTo>
                          <a:lnTo>
                            <a:pt x="139" y="3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 sz="1200"/>
                    </a:p>
                  </p:txBody>
                </p:sp>
              </p:grpSp>
            </p:grpSp>
          </p:grpSp>
          <p:grpSp>
            <p:nvGrpSpPr>
              <p:cNvPr id="41" name="Group 376"/>
              <p:cNvGrpSpPr>
                <a:grpSpLocks/>
              </p:cNvGrpSpPr>
              <p:nvPr/>
            </p:nvGrpSpPr>
            <p:grpSpPr bwMode="auto">
              <a:xfrm>
                <a:off x="7353124" y="3573243"/>
                <a:ext cx="358803" cy="258221"/>
                <a:chOff x="2352" y="2688"/>
                <a:chExt cx="222" cy="144"/>
              </a:xfrm>
            </p:grpSpPr>
            <p:grpSp>
              <p:nvGrpSpPr>
                <p:cNvPr id="68" name="Group 377"/>
                <p:cNvGrpSpPr>
                  <a:grpSpLocks/>
                </p:cNvGrpSpPr>
                <p:nvPr/>
              </p:nvGrpSpPr>
              <p:grpSpPr bwMode="auto">
                <a:xfrm>
                  <a:off x="2352" y="2688"/>
                  <a:ext cx="222" cy="144"/>
                  <a:chOff x="2352" y="2688"/>
                  <a:chExt cx="222" cy="144"/>
                </a:xfrm>
              </p:grpSpPr>
              <p:sp>
                <p:nvSpPr>
                  <p:cNvPr id="88" name="Rectangle 378"/>
                  <p:cNvSpPr>
                    <a:spLocks noChangeArrowheads="1"/>
                  </p:cNvSpPr>
                  <p:nvPr/>
                </p:nvSpPr>
                <p:spPr bwMode="auto">
                  <a:xfrm>
                    <a:off x="2352" y="2766"/>
                    <a:ext cx="170" cy="66"/>
                  </a:xfrm>
                  <a:prstGeom prst="rect">
                    <a:avLst/>
                  </a:prstGeom>
                  <a:solidFill>
                    <a:srgbClr val="0096D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lnSpc>
                        <a:spcPct val="104000"/>
                      </a:lnSpc>
                      <a:buClr>
                        <a:srgbClr val="000000"/>
                      </a:buClr>
                      <a:buSzPct val="100000"/>
                      <a:buFont typeface="Arial" pitchFamily="34" charset="0"/>
                      <a:buNone/>
                    </a:pPr>
                    <a:endParaRPr lang="pt-BR" sz="1200">
                      <a:latin typeface="Book Antiqua" pitchFamily="18" charset="0"/>
                    </a:endParaRPr>
                  </a:p>
                </p:txBody>
              </p:sp>
              <p:sp>
                <p:nvSpPr>
                  <p:cNvPr id="89" name="Rectangle 379"/>
                  <p:cNvSpPr>
                    <a:spLocks noChangeArrowheads="1"/>
                  </p:cNvSpPr>
                  <p:nvPr/>
                </p:nvSpPr>
                <p:spPr bwMode="auto">
                  <a:xfrm>
                    <a:off x="2352" y="2766"/>
                    <a:ext cx="169" cy="65"/>
                  </a:xfrm>
                  <a:prstGeom prst="rect">
                    <a:avLst/>
                  </a:prstGeom>
                  <a:solidFill>
                    <a:srgbClr val="0096D5"/>
                  </a:solidFill>
                  <a:ln w="4680">
                    <a:solidFill>
                      <a:srgbClr val="AAE6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lnSpc>
                        <a:spcPct val="104000"/>
                      </a:lnSpc>
                      <a:buClr>
                        <a:srgbClr val="000000"/>
                      </a:buClr>
                      <a:buSzPct val="100000"/>
                      <a:buFont typeface="Arial" pitchFamily="34" charset="0"/>
                      <a:buNone/>
                    </a:pPr>
                    <a:endParaRPr lang="pt-BR" sz="1200">
                      <a:latin typeface="Book Antiqua" pitchFamily="18" charset="0"/>
                    </a:endParaRPr>
                  </a:p>
                </p:txBody>
              </p:sp>
              <p:sp>
                <p:nvSpPr>
                  <p:cNvPr id="90" name="Freeform 380"/>
                  <p:cNvSpPr>
                    <a:spLocks noChangeArrowheads="1"/>
                  </p:cNvSpPr>
                  <p:nvPr/>
                </p:nvSpPr>
                <p:spPr bwMode="auto">
                  <a:xfrm>
                    <a:off x="2522" y="2688"/>
                    <a:ext cx="52" cy="144"/>
                  </a:xfrm>
                  <a:custGeom>
                    <a:avLst/>
                    <a:gdLst>
                      <a:gd name="T0" fmla="*/ 0 w 109"/>
                      <a:gd name="T1" fmla="*/ 1 h 255"/>
                      <a:gd name="T2" fmla="*/ 0 w 109"/>
                      <a:gd name="T3" fmla="*/ 0 h 255"/>
                      <a:gd name="T4" fmla="*/ 0 w 109"/>
                      <a:gd name="T5" fmla="*/ 1 h 255"/>
                      <a:gd name="T6" fmla="*/ 0 w 109"/>
                      <a:gd name="T7" fmla="*/ 1 h 255"/>
                      <a:gd name="T8" fmla="*/ 0 w 109"/>
                      <a:gd name="T9" fmla="*/ 1 h 25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9"/>
                      <a:gd name="T16" fmla="*/ 0 h 255"/>
                      <a:gd name="T17" fmla="*/ 109 w 109"/>
                      <a:gd name="T18" fmla="*/ 255 h 25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9" h="255">
                        <a:moveTo>
                          <a:pt x="0" y="138"/>
                        </a:moveTo>
                        <a:lnTo>
                          <a:pt x="109" y="0"/>
                        </a:lnTo>
                        <a:lnTo>
                          <a:pt x="109" y="117"/>
                        </a:lnTo>
                        <a:lnTo>
                          <a:pt x="0" y="255"/>
                        </a:lnTo>
                        <a:lnTo>
                          <a:pt x="0" y="138"/>
                        </a:lnTo>
                        <a:close/>
                      </a:path>
                    </a:pathLst>
                  </a:custGeom>
                  <a:solidFill>
                    <a:srgbClr val="005A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 sz="1200"/>
                  </a:p>
                </p:txBody>
              </p:sp>
              <p:sp>
                <p:nvSpPr>
                  <p:cNvPr id="91" name="Freeform 381"/>
                  <p:cNvSpPr>
                    <a:spLocks noChangeArrowheads="1"/>
                  </p:cNvSpPr>
                  <p:nvPr/>
                </p:nvSpPr>
                <p:spPr bwMode="auto">
                  <a:xfrm>
                    <a:off x="2522" y="2688"/>
                    <a:ext cx="52" cy="144"/>
                  </a:xfrm>
                  <a:custGeom>
                    <a:avLst/>
                    <a:gdLst>
                      <a:gd name="T0" fmla="*/ 0 w 109"/>
                      <a:gd name="T1" fmla="*/ 1 h 255"/>
                      <a:gd name="T2" fmla="*/ 0 w 109"/>
                      <a:gd name="T3" fmla="*/ 0 h 255"/>
                      <a:gd name="T4" fmla="*/ 0 w 109"/>
                      <a:gd name="T5" fmla="*/ 1 h 255"/>
                      <a:gd name="T6" fmla="*/ 0 w 109"/>
                      <a:gd name="T7" fmla="*/ 1 h 255"/>
                      <a:gd name="T8" fmla="*/ 0 w 109"/>
                      <a:gd name="T9" fmla="*/ 1 h 25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9"/>
                      <a:gd name="T16" fmla="*/ 0 h 255"/>
                      <a:gd name="T17" fmla="*/ 109 w 109"/>
                      <a:gd name="T18" fmla="*/ 255 h 25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9" h="255">
                        <a:moveTo>
                          <a:pt x="0" y="138"/>
                        </a:moveTo>
                        <a:lnTo>
                          <a:pt x="109" y="0"/>
                        </a:lnTo>
                        <a:lnTo>
                          <a:pt x="109" y="117"/>
                        </a:lnTo>
                        <a:lnTo>
                          <a:pt x="0" y="255"/>
                        </a:lnTo>
                        <a:lnTo>
                          <a:pt x="0" y="138"/>
                        </a:lnTo>
                        <a:close/>
                      </a:path>
                    </a:pathLst>
                  </a:custGeom>
                  <a:solidFill>
                    <a:srgbClr val="005A80"/>
                  </a:solidFill>
                  <a:ln w="4680">
                    <a:solidFill>
                      <a:srgbClr val="AAE6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 sz="1200"/>
                  </a:p>
                </p:txBody>
              </p:sp>
              <p:sp>
                <p:nvSpPr>
                  <p:cNvPr id="92" name="Freeform 382"/>
                  <p:cNvSpPr>
                    <a:spLocks noChangeArrowheads="1"/>
                  </p:cNvSpPr>
                  <p:nvPr/>
                </p:nvSpPr>
                <p:spPr bwMode="auto">
                  <a:xfrm>
                    <a:off x="2352" y="2688"/>
                    <a:ext cx="222" cy="78"/>
                  </a:xfrm>
                  <a:custGeom>
                    <a:avLst/>
                    <a:gdLst>
                      <a:gd name="T0" fmla="*/ 0 w 463"/>
                      <a:gd name="T1" fmla="*/ 1 h 138"/>
                      <a:gd name="T2" fmla="*/ 0 w 463"/>
                      <a:gd name="T3" fmla="*/ 0 h 138"/>
                      <a:gd name="T4" fmla="*/ 0 w 463"/>
                      <a:gd name="T5" fmla="*/ 0 h 138"/>
                      <a:gd name="T6" fmla="*/ 0 w 463"/>
                      <a:gd name="T7" fmla="*/ 1 h 138"/>
                      <a:gd name="T8" fmla="*/ 0 w 463"/>
                      <a:gd name="T9" fmla="*/ 1 h 1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63"/>
                      <a:gd name="T16" fmla="*/ 0 h 138"/>
                      <a:gd name="T17" fmla="*/ 463 w 463"/>
                      <a:gd name="T18" fmla="*/ 138 h 1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63" h="138">
                        <a:moveTo>
                          <a:pt x="354" y="138"/>
                        </a:moveTo>
                        <a:lnTo>
                          <a:pt x="463" y="0"/>
                        </a:lnTo>
                        <a:lnTo>
                          <a:pt x="109" y="0"/>
                        </a:lnTo>
                        <a:lnTo>
                          <a:pt x="0" y="138"/>
                        </a:lnTo>
                        <a:lnTo>
                          <a:pt x="354" y="138"/>
                        </a:lnTo>
                        <a:close/>
                      </a:path>
                    </a:pathLst>
                  </a:custGeom>
                  <a:solidFill>
                    <a:srgbClr val="00B4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 sz="1200"/>
                  </a:p>
                </p:txBody>
              </p:sp>
              <p:sp>
                <p:nvSpPr>
                  <p:cNvPr id="93" name="Freeform 383"/>
                  <p:cNvSpPr>
                    <a:spLocks noChangeArrowheads="1"/>
                  </p:cNvSpPr>
                  <p:nvPr/>
                </p:nvSpPr>
                <p:spPr bwMode="auto">
                  <a:xfrm>
                    <a:off x="2352" y="2688"/>
                    <a:ext cx="222" cy="78"/>
                  </a:xfrm>
                  <a:custGeom>
                    <a:avLst/>
                    <a:gdLst>
                      <a:gd name="T0" fmla="*/ 0 w 463"/>
                      <a:gd name="T1" fmla="*/ 1 h 138"/>
                      <a:gd name="T2" fmla="*/ 0 w 463"/>
                      <a:gd name="T3" fmla="*/ 0 h 138"/>
                      <a:gd name="T4" fmla="*/ 0 w 463"/>
                      <a:gd name="T5" fmla="*/ 0 h 138"/>
                      <a:gd name="T6" fmla="*/ 0 w 463"/>
                      <a:gd name="T7" fmla="*/ 1 h 138"/>
                      <a:gd name="T8" fmla="*/ 0 w 463"/>
                      <a:gd name="T9" fmla="*/ 1 h 1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63"/>
                      <a:gd name="T16" fmla="*/ 0 h 138"/>
                      <a:gd name="T17" fmla="*/ 463 w 463"/>
                      <a:gd name="T18" fmla="*/ 138 h 1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63" h="138">
                        <a:moveTo>
                          <a:pt x="354" y="138"/>
                        </a:moveTo>
                        <a:lnTo>
                          <a:pt x="463" y="0"/>
                        </a:lnTo>
                        <a:lnTo>
                          <a:pt x="109" y="0"/>
                        </a:lnTo>
                        <a:lnTo>
                          <a:pt x="0" y="138"/>
                        </a:lnTo>
                        <a:lnTo>
                          <a:pt x="354" y="138"/>
                        </a:lnTo>
                        <a:close/>
                      </a:path>
                    </a:pathLst>
                  </a:custGeom>
                  <a:solidFill>
                    <a:srgbClr val="00B4FF"/>
                  </a:solidFill>
                  <a:ln w="4680">
                    <a:solidFill>
                      <a:srgbClr val="AAE6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 sz="1200"/>
                  </a:p>
                </p:txBody>
              </p:sp>
            </p:grpSp>
            <p:grpSp>
              <p:nvGrpSpPr>
                <p:cNvPr id="69" name="Group 384"/>
                <p:cNvGrpSpPr>
                  <a:grpSpLocks/>
                </p:cNvGrpSpPr>
                <p:nvPr/>
              </p:nvGrpSpPr>
              <p:grpSpPr bwMode="auto">
                <a:xfrm>
                  <a:off x="2376" y="2690"/>
                  <a:ext cx="172" cy="71"/>
                  <a:chOff x="2376" y="2690"/>
                  <a:chExt cx="172" cy="71"/>
                </a:xfrm>
              </p:grpSpPr>
              <p:grpSp>
                <p:nvGrpSpPr>
                  <p:cNvPr id="70" name="Group 385"/>
                  <p:cNvGrpSpPr>
                    <a:grpSpLocks/>
                  </p:cNvGrpSpPr>
                  <p:nvPr/>
                </p:nvGrpSpPr>
                <p:grpSpPr bwMode="auto">
                  <a:xfrm>
                    <a:off x="2376" y="2690"/>
                    <a:ext cx="170" cy="68"/>
                    <a:chOff x="2376" y="2690"/>
                    <a:chExt cx="170" cy="68"/>
                  </a:xfrm>
                </p:grpSpPr>
                <p:sp>
                  <p:nvSpPr>
                    <p:cNvPr id="80" name="Freeform 3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52" y="2723"/>
                      <a:ext cx="72" cy="26"/>
                    </a:xfrm>
                    <a:custGeom>
                      <a:avLst/>
                      <a:gdLst>
                        <a:gd name="T0" fmla="*/ 0 w 151"/>
                        <a:gd name="T1" fmla="*/ 1 h 46"/>
                        <a:gd name="T2" fmla="*/ 0 w 151"/>
                        <a:gd name="T3" fmla="*/ 1 h 46"/>
                        <a:gd name="T4" fmla="*/ 0 w 151"/>
                        <a:gd name="T5" fmla="*/ 1 h 46"/>
                        <a:gd name="T6" fmla="*/ 0 w 151"/>
                        <a:gd name="T7" fmla="*/ 1 h 46"/>
                        <a:gd name="T8" fmla="*/ 0 w 151"/>
                        <a:gd name="T9" fmla="*/ 1 h 46"/>
                        <a:gd name="T10" fmla="*/ 0 w 151"/>
                        <a:gd name="T11" fmla="*/ 0 h 46"/>
                        <a:gd name="T12" fmla="*/ 0 w 151"/>
                        <a:gd name="T13" fmla="*/ 1 h 46"/>
                        <a:gd name="T14" fmla="*/ 0 w 151"/>
                        <a:gd name="T15" fmla="*/ 1 h 4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51"/>
                        <a:gd name="T25" fmla="*/ 0 h 46"/>
                        <a:gd name="T26" fmla="*/ 151 w 151"/>
                        <a:gd name="T27" fmla="*/ 46 h 4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51" h="46">
                          <a:moveTo>
                            <a:pt x="13" y="8"/>
                          </a:moveTo>
                          <a:lnTo>
                            <a:pt x="0" y="25"/>
                          </a:lnTo>
                          <a:lnTo>
                            <a:pt x="90" y="25"/>
                          </a:lnTo>
                          <a:lnTo>
                            <a:pt x="77" y="46"/>
                          </a:lnTo>
                          <a:lnTo>
                            <a:pt x="151" y="21"/>
                          </a:lnTo>
                          <a:lnTo>
                            <a:pt x="113" y="0"/>
                          </a:lnTo>
                          <a:lnTo>
                            <a:pt x="103" y="8"/>
                          </a:lnTo>
                          <a:lnTo>
                            <a:pt x="13" y="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 sz="1200"/>
                    </a:p>
                  </p:txBody>
                </p:sp>
                <p:sp>
                  <p:nvSpPr>
                    <p:cNvPr id="81" name="Freeform 3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52" y="2723"/>
                      <a:ext cx="72" cy="26"/>
                    </a:xfrm>
                    <a:custGeom>
                      <a:avLst/>
                      <a:gdLst>
                        <a:gd name="T0" fmla="*/ 0 w 151"/>
                        <a:gd name="T1" fmla="*/ 1 h 46"/>
                        <a:gd name="T2" fmla="*/ 0 w 151"/>
                        <a:gd name="T3" fmla="*/ 1 h 46"/>
                        <a:gd name="T4" fmla="*/ 0 w 151"/>
                        <a:gd name="T5" fmla="*/ 1 h 46"/>
                        <a:gd name="T6" fmla="*/ 0 w 151"/>
                        <a:gd name="T7" fmla="*/ 1 h 46"/>
                        <a:gd name="T8" fmla="*/ 0 w 151"/>
                        <a:gd name="T9" fmla="*/ 1 h 46"/>
                        <a:gd name="T10" fmla="*/ 0 w 151"/>
                        <a:gd name="T11" fmla="*/ 0 h 46"/>
                        <a:gd name="T12" fmla="*/ 0 w 151"/>
                        <a:gd name="T13" fmla="*/ 1 h 46"/>
                        <a:gd name="T14" fmla="*/ 0 w 151"/>
                        <a:gd name="T15" fmla="*/ 1 h 4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51"/>
                        <a:gd name="T25" fmla="*/ 0 h 46"/>
                        <a:gd name="T26" fmla="*/ 151 w 151"/>
                        <a:gd name="T27" fmla="*/ 46 h 4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51" h="46">
                          <a:moveTo>
                            <a:pt x="13" y="8"/>
                          </a:moveTo>
                          <a:lnTo>
                            <a:pt x="0" y="25"/>
                          </a:lnTo>
                          <a:lnTo>
                            <a:pt x="90" y="25"/>
                          </a:lnTo>
                          <a:lnTo>
                            <a:pt x="77" y="46"/>
                          </a:lnTo>
                          <a:lnTo>
                            <a:pt x="151" y="21"/>
                          </a:lnTo>
                          <a:lnTo>
                            <a:pt x="113" y="0"/>
                          </a:lnTo>
                          <a:lnTo>
                            <a:pt x="103" y="8"/>
                          </a:lnTo>
                          <a:lnTo>
                            <a:pt x="13" y="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 sz="1200"/>
                    </a:p>
                  </p:txBody>
                </p:sp>
                <p:sp>
                  <p:nvSpPr>
                    <p:cNvPr id="82" name="Freeform 3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74" y="2690"/>
                      <a:ext cx="72" cy="28"/>
                    </a:xfrm>
                    <a:custGeom>
                      <a:avLst/>
                      <a:gdLst>
                        <a:gd name="T0" fmla="*/ 0 w 151"/>
                        <a:gd name="T1" fmla="*/ 1 h 50"/>
                        <a:gd name="T2" fmla="*/ 0 w 151"/>
                        <a:gd name="T3" fmla="*/ 1 h 50"/>
                        <a:gd name="T4" fmla="*/ 0 w 151"/>
                        <a:gd name="T5" fmla="*/ 1 h 50"/>
                        <a:gd name="T6" fmla="*/ 0 w 151"/>
                        <a:gd name="T7" fmla="*/ 1 h 50"/>
                        <a:gd name="T8" fmla="*/ 0 w 151"/>
                        <a:gd name="T9" fmla="*/ 1 h 50"/>
                        <a:gd name="T10" fmla="*/ 0 w 151"/>
                        <a:gd name="T11" fmla="*/ 0 h 50"/>
                        <a:gd name="T12" fmla="*/ 0 w 151"/>
                        <a:gd name="T13" fmla="*/ 1 h 50"/>
                        <a:gd name="T14" fmla="*/ 0 w 151"/>
                        <a:gd name="T15" fmla="*/ 1 h 5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51"/>
                        <a:gd name="T25" fmla="*/ 0 h 50"/>
                        <a:gd name="T26" fmla="*/ 151 w 151"/>
                        <a:gd name="T27" fmla="*/ 50 h 5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51" h="50">
                          <a:moveTo>
                            <a:pt x="13" y="13"/>
                          </a:moveTo>
                          <a:lnTo>
                            <a:pt x="0" y="29"/>
                          </a:lnTo>
                          <a:lnTo>
                            <a:pt x="90" y="29"/>
                          </a:lnTo>
                          <a:lnTo>
                            <a:pt x="74" y="50"/>
                          </a:lnTo>
                          <a:lnTo>
                            <a:pt x="151" y="21"/>
                          </a:lnTo>
                          <a:lnTo>
                            <a:pt x="110" y="0"/>
                          </a:lnTo>
                          <a:lnTo>
                            <a:pt x="103" y="13"/>
                          </a:lnTo>
                          <a:lnTo>
                            <a:pt x="13" y="1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 sz="1200"/>
                    </a:p>
                  </p:txBody>
                </p:sp>
                <p:sp>
                  <p:nvSpPr>
                    <p:cNvPr id="83" name="Freeform 3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74" y="2690"/>
                      <a:ext cx="72" cy="28"/>
                    </a:xfrm>
                    <a:custGeom>
                      <a:avLst/>
                      <a:gdLst>
                        <a:gd name="T0" fmla="*/ 0 w 151"/>
                        <a:gd name="T1" fmla="*/ 1 h 50"/>
                        <a:gd name="T2" fmla="*/ 0 w 151"/>
                        <a:gd name="T3" fmla="*/ 1 h 50"/>
                        <a:gd name="T4" fmla="*/ 0 w 151"/>
                        <a:gd name="T5" fmla="*/ 1 h 50"/>
                        <a:gd name="T6" fmla="*/ 0 w 151"/>
                        <a:gd name="T7" fmla="*/ 1 h 50"/>
                        <a:gd name="T8" fmla="*/ 0 w 151"/>
                        <a:gd name="T9" fmla="*/ 1 h 50"/>
                        <a:gd name="T10" fmla="*/ 0 w 151"/>
                        <a:gd name="T11" fmla="*/ 0 h 50"/>
                        <a:gd name="T12" fmla="*/ 0 w 151"/>
                        <a:gd name="T13" fmla="*/ 1 h 50"/>
                        <a:gd name="T14" fmla="*/ 0 w 151"/>
                        <a:gd name="T15" fmla="*/ 1 h 5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51"/>
                        <a:gd name="T25" fmla="*/ 0 h 50"/>
                        <a:gd name="T26" fmla="*/ 151 w 151"/>
                        <a:gd name="T27" fmla="*/ 50 h 5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51" h="50">
                          <a:moveTo>
                            <a:pt x="13" y="13"/>
                          </a:moveTo>
                          <a:lnTo>
                            <a:pt x="0" y="29"/>
                          </a:lnTo>
                          <a:lnTo>
                            <a:pt x="90" y="29"/>
                          </a:lnTo>
                          <a:lnTo>
                            <a:pt x="74" y="50"/>
                          </a:lnTo>
                          <a:lnTo>
                            <a:pt x="151" y="21"/>
                          </a:lnTo>
                          <a:lnTo>
                            <a:pt x="110" y="0"/>
                          </a:lnTo>
                          <a:lnTo>
                            <a:pt x="103" y="13"/>
                          </a:lnTo>
                          <a:lnTo>
                            <a:pt x="13" y="1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 sz="1200"/>
                    </a:p>
                  </p:txBody>
                </p:sp>
                <p:sp>
                  <p:nvSpPr>
                    <p:cNvPr id="84" name="Freeform 3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6" y="2732"/>
                      <a:ext cx="72" cy="26"/>
                    </a:xfrm>
                    <a:custGeom>
                      <a:avLst/>
                      <a:gdLst>
                        <a:gd name="T0" fmla="*/ 0 w 151"/>
                        <a:gd name="T1" fmla="*/ 1 h 46"/>
                        <a:gd name="T2" fmla="*/ 0 w 151"/>
                        <a:gd name="T3" fmla="*/ 1 h 46"/>
                        <a:gd name="T4" fmla="*/ 0 w 151"/>
                        <a:gd name="T5" fmla="*/ 1 h 46"/>
                        <a:gd name="T6" fmla="*/ 0 w 151"/>
                        <a:gd name="T7" fmla="*/ 0 h 46"/>
                        <a:gd name="T8" fmla="*/ 0 w 151"/>
                        <a:gd name="T9" fmla="*/ 1 h 46"/>
                        <a:gd name="T10" fmla="*/ 0 w 151"/>
                        <a:gd name="T11" fmla="*/ 1 h 46"/>
                        <a:gd name="T12" fmla="*/ 0 w 151"/>
                        <a:gd name="T13" fmla="*/ 1 h 46"/>
                        <a:gd name="T14" fmla="*/ 0 w 151"/>
                        <a:gd name="T15" fmla="*/ 1 h 4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51"/>
                        <a:gd name="T25" fmla="*/ 0 h 46"/>
                        <a:gd name="T26" fmla="*/ 151 w 151"/>
                        <a:gd name="T27" fmla="*/ 46 h 4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51" h="46">
                          <a:moveTo>
                            <a:pt x="139" y="38"/>
                          </a:moveTo>
                          <a:lnTo>
                            <a:pt x="151" y="21"/>
                          </a:lnTo>
                          <a:lnTo>
                            <a:pt x="58" y="21"/>
                          </a:lnTo>
                          <a:lnTo>
                            <a:pt x="74" y="0"/>
                          </a:lnTo>
                          <a:lnTo>
                            <a:pt x="0" y="25"/>
                          </a:lnTo>
                          <a:lnTo>
                            <a:pt x="39" y="46"/>
                          </a:lnTo>
                          <a:lnTo>
                            <a:pt x="45" y="38"/>
                          </a:lnTo>
                          <a:lnTo>
                            <a:pt x="139" y="3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 sz="1200"/>
                    </a:p>
                  </p:txBody>
                </p:sp>
                <p:sp>
                  <p:nvSpPr>
                    <p:cNvPr id="85" name="Freeform 3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6" y="2732"/>
                      <a:ext cx="72" cy="26"/>
                    </a:xfrm>
                    <a:custGeom>
                      <a:avLst/>
                      <a:gdLst>
                        <a:gd name="T0" fmla="*/ 0 w 151"/>
                        <a:gd name="T1" fmla="*/ 1 h 46"/>
                        <a:gd name="T2" fmla="*/ 0 w 151"/>
                        <a:gd name="T3" fmla="*/ 1 h 46"/>
                        <a:gd name="T4" fmla="*/ 0 w 151"/>
                        <a:gd name="T5" fmla="*/ 1 h 46"/>
                        <a:gd name="T6" fmla="*/ 0 w 151"/>
                        <a:gd name="T7" fmla="*/ 0 h 46"/>
                        <a:gd name="T8" fmla="*/ 0 w 151"/>
                        <a:gd name="T9" fmla="*/ 1 h 46"/>
                        <a:gd name="T10" fmla="*/ 0 w 151"/>
                        <a:gd name="T11" fmla="*/ 1 h 46"/>
                        <a:gd name="T12" fmla="*/ 0 w 151"/>
                        <a:gd name="T13" fmla="*/ 1 h 46"/>
                        <a:gd name="T14" fmla="*/ 0 w 151"/>
                        <a:gd name="T15" fmla="*/ 1 h 4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51"/>
                        <a:gd name="T25" fmla="*/ 0 h 46"/>
                        <a:gd name="T26" fmla="*/ 151 w 151"/>
                        <a:gd name="T27" fmla="*/ 46 h 4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51" h="46">
                          <a:moveTo>
                            <a:pt x="139" y="38"/>
                          </a:moveTo>
                          <a:lnTo>
                            <a:pt x="151" y="21"/>
                          </a:lnTo>
                          <a:lnTo>
                            <a:pt x="58" y="21"/>
                          </a:lnTo>
                          <a:lnTo>
                            <a:pt x="74" y="0"/>
                          </a:lnTo>
                          <a:lnTo>
                            <a:pt x="0" y="25"/>
                          </a:lnTo>
                          <a:lnTo>
                            <a:pt x="39" y="46"/>
                          </a:lnTo>
                          <a:lnTo>
                            <a:pt x="45" y="38"/>
                          </a:lnTo>
                          <a:lnTo>
                            <a:pt x="139" y="3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 sz="1200"/>
                    </a:p>
                  </p:txBody>
                </p:sp>
                <p:sp>
                  <p:nvSpPr>
                    <p:cNvPr id="86" name="Freeform 3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97" y="2699"/>
                      <a:ext cx="72" cy="28"/>
                    </a:xfrm>
                    <a:custGeom>
                      <a:avLst/>
                      <a:gdLst>
                        <a:gd name="T0" fmla="*/ 0 w 151"/>
                        <a:gd name="T1" fmla="*/ 1 h 50"/>
                        <a:gd name="T2" fmla="*/ 0 w 151"/>
                        <a:gd name="T3" fmla="*/ 1 h 50"/>
                        <a:gd name="T4" fmla="*/ 0 w 151"/>
                        <a:gd name="T5" fmla="*/ 1 h 50"/>
                        <a:gd name="T6" fmla="*/ 0 w 151"/>
                        <a:gd name="T7" fmla="*/ 0 h 50"/>
                        <a:gd name="T8" fmla="*/ 0 w 151"/>
                        <a:gd name="T9" fmla="*/ 1 h 50"/>
                        <a:gd name="T10" fmla="*/ 0 w 151"/>
                        <a:gd name="T11" fmla="*/ 1 h 50"/>
                        <a:gd name="T12" fmla="*/ 0 w 151"/>
                        <a:gd name="T13" fmla="*/ 1 h 50"/>
                        <a:gd name="T14" fmla="*/ 0 w 151"/>
                        <a:gd name="T15" fmla="*/ 1 h 5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51"/>
                        <a:gd name="T25" fmla="*/ 0 h 50"/>
                        <a:gd name="T26" fmla="*/ 151 w 151"/>
                        <a:gd name="T27" fmla="*/ 50 h 5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51" h="50">
                          <a:moveTo>
                            <a:pt x="138" y="37"/>
                          </a:moveTo>
                          <a:lnTo>
                            <a:pt x="151" y="21"/>
                          </a:lnTo>
                          <a:lnTo>
                            <a:pt x="61" y="21"/>
                          </a:lnTo>
                          <a:lnTo>
                            <a:pt x="77" y="0"/>
                          </a:lnTo>
                          <a:lnTo>
                            <a:pt x="0" y="29"/>
                          </a:lnTo>
                          <a:lnTo>
                            <a:pt x="42" y="50"/>
                          </a:lnTo>
                          <a:lnTo>
                            <a:pt x="48" y="37"/>
                          </a:lnTo>
                          <a:lnTo>
                            <a:pt x="138" y="3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 sz="1200"/>
                    </a:p>
                  </p:txBody>
                </p:sp>
                <p:sp>
                  <p:nvSpPr>
                    <p:cNvPr id="87" name="Freeform 3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97" y="2699"/>
                      <a:ext cx="72" cy="28"/>
                    </a:xfrm>
                    <a:custGeom>
                      <a:avLst/>
                      <a:gdLst>
                        <a:gd name="T0" fmla="*/ 0 w 151"/>
                        <a:gd name="T1" fmla="*/ 1 h 50"/>
                        <a:gd name="T2" fmla="*/ 0 w 151"/>
                        <a:gd name="T3" fmla="*/ 1 h 50"/>
                        <a:gd name="T4" fmla="*/ 0 w 151"/>
                        <a:gd name="T5" fmla="*/ 1 h 50"/>
                        <a:gd name="T6" fmla="*/ 0 w 151"/>
                        <a:gd name="T7" fmla="*/ 0 h 50"/>
                        <a:gd name="T8" fmla="*/ 0 w 151"/>
                        <a:gd name="T9" fmla="*/ 1 h 50"/>
                        <a:gd name="T10" fmla="*/ 0 w 151"/>
                        <a:gd name="T11" fmla="*/ 1 h 50"/>
                        <a:gd name="T12" fmla="*/ 0 w 151"/>
                        <a:gd name="T13" fmla="*/ 1 h 50"/>
                        <a:gd name="T14" fmla="*/ 0 w 151"/>
                        <a:gd name="T15" fmla="*/ 1 h 5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51"/>
                        <a:gd name="T25" fmla="*/ 0 h 50"/>
                        <a:gd name="T26" fmla="*/ 151 w 151"/>
                        <a:gd name="T27" fmla="*/ 50 h 5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51" h="50">
                          <a:moveTo>
                            <a:pt x="138" y="37"/>
                          </a:moveTo>
                          <a:lnTo>
                            <a:pt x="151" y="21"/>
                          </a:lnTo>
                          <a:lnTo>
                            <a:pt x="61" y="21"/>
                          </a:lnTo>
                          <a:lnTo>
                            <a:pt x="77" y="0"/>
                          </a:lnTo>
                          <a:lnTo>
                            <a:pt x="0" y="29"/>
                          </a:lnTo>
                          <a:lnTo>
                            <a:pt x="42" y="50"/>
                          </a:lnTo>
                          <a:lnTo>
                            <a:pt x="48" y="37"/>
                          </a:lnTo>
                          <a:lnTo>
                            <a:pt x="138" y="3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 sz="1200"/>
                    </a:p>
                  </p:txBody>
                </p:sp>
              </p:grpSp>
              <p:grpSp>
                <p:nvGrpSpPr>
                  <p:cNvPr id="71" name="Group 394"/>
                  <p:cNvGrpSpPr>
                    <a:grpSpLocks/>
                  </p:cNvGrpSpPr>
                  <p:nvPr/>
                </p:nvGrpSpPr>
                <p:grpSpPr bwMode="auto">
                  <a:xfrm>
                    <a:off x="2378" y="2692"/>
                    <a:ext cx="170" cy="69"/>
                    <a:chOff x="2378" y="2692"/>
                    <a:chExt cx="170" cy="69"/>
                  </a:xfrm>
                </p:grpSpPr>
                <p:sp>
                  <p:nvSpPr>
                    <p:cNvPr id="72" name="Freeform 3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53" y="2726"/>
                      <a:ext cx="73" cy="26"/>
                    </a:xfrm>
                    <a:custGeom>
                      <a:avLst/>
                      <a:gdLst>
                        <a:gd name="T0" fmla="*/ 0 w 152"/>
                        <a:gd name="T1" fmla="*/ 1 h 46"/>
                        <a:gd name="T2" fmla="*/ 0 w 152"/>
                        <a:gd name="T3" fmla="*/ 1 h 46"/>
                        <a:gd name="T4" fmla="*/ 0 w 152"/>
                        <a:gd name="T5" fmla="*/ 1 h 46"/>
                        <a:gd name="T6" fmla="*/ 0 w 152"/>
                        <a:gd name="T7" fmla="*/ 1 h 46"/>
                        <a:gd name="T8" fmla="*/ 0 w 152"/>
                        <a:gd name="T9" fmla="*/ 1 h 46"/>
                        <a:gd name="T10" fmla="*/ 0 w 152"/>
                        <a:gd name="T11" fmla="*/ 0 h 46"/>
                        <a:gd name="T12" fmla="*/ 0 w 152"/>
                        <a:gd name="T13" fmla="*/ 1 h 46"/>
                        <a:gd name="T14" fmla="*/ 0 w 152"/>
                        <a:gd name="T15" fmla="*/ 1 h 4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52"/>
                        <a:gd name="T25" fmla="*/ 0 h 46"/>
                        <a:gd name="T26" fmla="*/ 152 w 152"/>
                        <a:gd name="T27" fmla="*/ 46 h 4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52" h="46">
                          <a:moveTo>
                            <a:pt x="13" y="8"/>
                          </a:moveTo>
                          <a:lnTo>
                            <a:pt x="0" y="25"/>
                          </a:lnTo>
                          <a:lnTo>
                            <a:pt x="90" y="25"/>
                          </a:lnTo>
                          <a:lnTo>
                            <a:pt x="77" y="46"/>
                          </a:lnTo>
                          <a:lnTo>
                            <a:pt x="152" y="21"/>
                          </a:lnTo>
                          <a:lnTo>
                            <a:pt x="113" y="0"/>
                          </a:lnTo>
                          <a:lnTo>
                            <a:pt x="103" y="8"/>
                          </a:lnTo>
                          <a:lnTo>
                            <a:pt x="13" y="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 sz="1200"/>
                    </a:p>
                  </p:txBody>
                </p:sp>
                <p:sp>
                  <p:nvSpPr>
                    <p:cNvPr id="73" name="Freeform 3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53" y="2726"/>
                      <a:ext cx="73" cy="26"/>
                    </a:xfrm>
                    <a:custGeom>
                      <a:avLst/>
                      <a:gdLst>
                        <a:gd name="T0" fmla="*/ 0 w 152"/>
                        <a:gd name="T1" fmla="*/ 1 h 46"/>
                        <a:gd name="T2" fmla="*/ 0 w 152"/>
                        <a:gd name="T3" fmla="*/ 1 h 46"/>
                        <a:gd name="T4" fmla="*/ 0 w 152"/>
                        <a:gd name="T5" fmla="*/ 1 h 46"/>
                        <a:gd name="T6" fmla="*/ 0 w 152"/>
                        <a:gd name="T7" fmla="*/ 1 h 46"/>
                        <a:gd name="T8" fmla="*/ 0 w 152"/>
                        <a:gd name="T9" fmla="*/ 1 h 46"/>
                        <a:gd name="T10" fmla="*/ 0 w 152"/>
                        <a:gd name="T11" fmla="*/ 0 h 46"/>
                        <a:gd name="T12" fmla="*/ 0 w 152"/>
                        <a:gd name="T13" fmla="*/ 1 h 46"/>
                        <a:gd name="T14" fmla="*/ 0 w 152"/>
                        <a:gd name="T15" fmla="*/ 1 h 4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52"/>
                        <a:gd name="T25" fmla="*/ 0 h 46"/>
                        <a:gd name="T26" fmla="*/ 152 w 152"/>
                        <a:gd name="T27" fmla="*/ 46 h 4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52" h="46">
                          <a:moveTo>
                            <a:pt x="13" y="8"/>
                          </a:moveTo>
                          <a:lnTo>
                            <a:pt x="0" y="25"/>
                          </a:lnTo>
                          <a:lnTo>
                            <a:pt x="90" y="25"/>
                          </a:lnTo>
                          <a:lnTo>
                            <a:pt x="77" y="46"/>
                          </a:lnTo>
                          <a:lnTo>
                            <a:pt x="152" y="21"/>
                          </a:lnTo>
                          <a:lnTo>
                            <a:pt x="113" y="0"/>
                          </a:lnTo>
                          <a:lnTo>
                            <a:pt x="103" y="8"/>
                          </a:lnTo>
                          <a:lnTo>
                            <a:pt x="13" y="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 sz="1200"/>
                    </a:p>
                  </p:txBody>
                </p:sp>
                <p:sp>
                  <p:nvSpPr>
                    <p:cNvPr id="74" name="Freeform 3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75" y="2692"/>
                      <a:ext cx="73" cy="28"/>
                    </a:xfrm>
                    <a:custGeom>
                      <a:avLst/>
                      <a:gdLst>
                        <a:gd name="T0" fmla="*/ 0 w 152"/>
                        <a:gd name="T1" fmla="*/ 1 h 50"/>
                        <a:gd name="T2" fmla="*/ 0 w 152"/>
                        <a:gd name="T3" fmla="*/ 1 h 50"/>
                        <a:gd name="T4" fmla="*/ 0 w 152"/>
                        <a:gd name="T5" fmla="*/ 1 h 50"/>
                        <a:gd name="T6" fmla="*/ 0 w 152"/>
                        <a:gd name="T7" fmla="*/ 1 h 50"/>
                        <a:gd name="T8" fmla="*/ 0 w 152"/>
                        <a:gd name="T9" fmla="*/ 1 h 50"/>
                        <a:gd name="T10" fmla="*/ 0 w 152"/>
                        <a:gd name="T11" fmla="*/ 0 h 50"/>
                        <a:gd name="T12" fmla="*/ 0 w 152"/>
                        <a:gd name="T13" fmla="*/ 1 h 50"/>
                        <a:gd name="T14" fmla="*/ 0 w 152"/>
                        <a:gd name="T15" fmla="*/ 1 h 5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52"/>
                        <a:gd name="T25" fmla="*/ 0 h 50"/>
                        <a:gd name="T26" fmla="*/ 152 w 152"/>
                        <a:gd name="T27" fmla="*/ 50 h 5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52" h="50">
                          <a:moveTo>
                            <a:pt x="13" y="13"/>
                          </a:moveTo>
                          <a:lnTo>
                            <a:pt x="0" y="30"/>
                          </a:lnTo>
                          <a:lnTo>
                            <a:pt x="90" y="30"/>
                          </a:lnTo>
                          <a:lnTo>
                            <a:pt x="74" y="50"/>
                          </a:lnTo>
                          <a:lnTo>
                            <a:pt x="152" y="21"/>
                          </a:lnTo>
                          <a:lnTo>
                            <a:pt x="110" y="0"/>
                          </a:lnTo>
                          <a:lnTo>
                            <a:pt x="103" y="13"/>
                          </a:lnTo>
                          <a:lnTo>
                            <a:pt x="13" y="13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 sz="1200"/>
                    </a:p>
                  </p:txBody>
                </p:sp>
                <p:sp>
                  <p:nvSpPr>
                    <p:cNvPr id="75" name="Freeform 3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75" y="2692"/>
                      <a:ext cx="73" cy="28"/>
                    </a:xfrm>
                    <a:custGeom>
                      <a:avLst/>
                      <a:gdLst>
                        <a:gd name="T0" fmla="*/ 0 w 152"/>
                        <a:gd name="T1" fmla="*/ 1 h 50"/>
                        <a:gd name="T2" fmla="*/ 0 w 152"/>
                        <a:gd name="T3" fmla="*/ 1 h 50"/>
                        <a:gd name="T4" fmla="*/ 0 w 152"/>
                        <a:gd name="T5" fmla="*/ 1 h 50"/>
                        <a:gd name="T6" fmla="*/ 0 w 152"/>
                        <a:gd name="T7" fmla="*/ 1 h 50"/>
                        <a:gd name="T8" fmla="*/ 0 w 152"/>
                        <a:gd name="T9" fmla="*/ 1 h 50"/>
                        <a:gd name="T10" fmla="*/ 0 w 152"/>
                        <a:gd name="T11" fmla="*/ 0 h 50"/>
                        <a:gd name="T12" fmla="*/ 0 w 152"/>
                        <a:gd name="T13" fmla="*/ 1 h 50"/>
                        <a:gd name="T14" fmla="*/ 0 w 152"/>
                        <a:gd name="T15" fmla="*/ 1 h 5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52"/>
                        <a:gd name="T25" fmla="*/ 0 h 50"/>
                        <a:gd name="T26" fmla="*/ 152 w 152"/>
                        <a:gd name="T27" fmla="*/ 50 h 5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52" h="50">
                          <a:moveTo>
                            <a:pt x="13" y="13"/>
                          </a:moveTo>
                          <a:lnTo>
                            <a:pt x="0" y="30"/>
                          </a:lnTo>
                          <a:lnTo>
                            <a:pt x="90" y="30"/>
                          </a:lnTo>
                          <a:lnTo>
                            <a:pt x="74" y="50"/>
                          </a:lnTo>
                          <a:lnTo>
                            <a:pt x="152" y="21"/>
                          </a:lnTo>
                          <a:lnTo>
                            <a:pt x="110" y="0"/>
                          </a:lnTo>
                          <a:lnTo>
                            <a:pt x="103" y="13"/>
                          </a:lnTo>
                          <a:lnTo>
                            <a:pt x="13" y="13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 sz="1200"/>
                    </a:p>
                  </p:txBody>
                </p:sp>
                <p:sp>
                  <p:nvSpPr>
                    <p:cNvPr id="76" name="Freeform 3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8" y="2735"/>
                      <a:ext cx="73" cy="26"/>
                    </a:xfrm>
                    <a:custGeom>
                      <a:avLst/>
                      <a:gdLst>
                        <a:gd name="T0" fmla="*/ 0 w 152"/>
                        <a:gd name="T1" fmla="*/ 1 h 46"/>
                        <a:gd name="T2" fmla="*/ 0 w 152"/>
                        <a:gd name="T3" fmla="*/ 1 h 46"/>
                        <a:gd name="T4" fmla="*/ 0 w 152"/>
                        <a:gd name="T5" fmla="*/ 1 h 46"/>
                        <a:gd name="T6" fmla="*/ 0 w 152"/>
                        <a:gd name="T7" fmla="*/ 0 h 46"/>
                        <a:gd name="T8" fmla="*/ 0 w 152"/>
                        <a:gd name="T9" fmla="*/ 1 h 46"/>
                        <a:gd name="T10" fmla="*/ 0 w 152"/>
                        <a:gd name="T11" fmla="*/ 1 h 46"/>
                        <a:gd name="T12" fmla="*/ 0 w 152"/>
                        <a:gd name="T13" fmla="*/ 1 h 46"/>
                        <a:gd name="T14" fmla="*/ 0 w 152"/>
                        <a:gd name="T15" fmla="*/ 1 h 4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52"/>
                        <a:gd name="T25" fmla="*/ 0 h 46"/>
                        <a:gd name="T26" fmla="*/ 152 w 152"/>
                        <a:gd name="T27" fmla="*/ 46 h 4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52" h="46">
                          <a:moveTo>
                            <a:pt x="139" y="37"/>
                          </a:moveTo>
                          <a:lnTo>
                            <a:pt x="152" y="20"/>
                          </a:lnTo>
                          <a:lnTo>
                            <a:pt x="58" y="20"/>
                          </a:lnTo>
                          <a:lnTo>
                            <a:pt x="74" y="0"/>
                          </a:lnTo>
                          <a:lnTo>
                            <a:pt x="0" y="25"/>
                          </a:lnTo>
                          <a:lnTo>
                            <a:pt x="39" y="46"/>
                          </a:lnTo>
                          <a:lnTo>
                            <a:pt x="45" y="37"/>
                          </a:lnTo>
                          <a:lnTo>
                            <a:pt x="139" y="3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 sz="1200"/>
                    </a:p>
                  </p:txBody>
                </p:sp>
                <p:sp>
                  <p:nvSpPr>
                    <p:cNvPr id="77" name="Freeform 4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8" y="2735"/>
                      <a:ext cx="73" cy="26"/>
                    </a:xfrm>
                    <a:custGeom>
                      <a:avLst/>
                      <a:gdLst>
                        <a:gd name="T0" fmla="*/ 0 w 152"/>
                        <a:gd name="T1" fmla="*/ 1 h 46"/>
                        <a:gd name="T2" fmla="*/ 0 w 152"/>
                        <a:gd name="T3" fmla="*/ 1 h 46"/>
                        <a:gd name="T4" fmla="*/ 0 w 152"/>
                        <a:gd name="T5" fmla="*/ 1 h 46"/>
                        <a:gd name="T6" fmla="*/ 0 w 152"/>
                        <a:gd name="T7" fmla="*/ 0 h 46"/>
                        <a:gd name="T8" fmla="*/ 0 w 152"/>
                        <a:gd name="T9" fmla="*/ 1 h 46"/>
                        <a:gd name="T10" fmla="*/ 0 w 152"/>
                        <a:gd name="T11" fmla="*/ 1 h 46"/>
                        <a:gd name="T12" fmla="*/ 0 w 152"/>
                        <a:gd name="T13" fmla="*/ 1 h 46"/>
                        <a:gd name="T14" fmla="*/ 0 w 152"/>
                        <a:gd name="T15" fmla="*/ 1 h 4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52"/>
                        <a:gd name="T25" fmla="*/ 0 h 46"/>
                        <a:gd name="T26" fmla="*/ 152 w 152"/>
                        <a:gd name="T27" fmla="*/ 46 h 4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52" h="46">
                          <a:moveTo>
                            <a:pt x="139" y="37"/>
                          </a:moveTo>
                          <a:lnTo>
                            <a:pt x="152" y="20"/>
                          </a:lnTo>
                          <a:lnTo>
                            <a:pt x="58" y="20"/>
                          </a:lnTo>
                          <a:lnTo>
                            <a:pt x="74" y="0"/>
                          </a:lnTo>
                          <a:lnTo>
                            <a:pt x="0" y="25"/>
                          </a:lnTo>
                          <a:lnTo>
                            <a:pt x="39" y="46"/>
                          </a:lnTo>
                          <a:lnTo>
                            <a:pt x="45" y="37"/>
                          </a:lnTo>
                          <a:lnTo>
                            <a:pt x="139" y="3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 sz="1200"/>
                    </a:p>
                  </p:txBody>
                </p:sp>
                <p:sp>
                  <p:nvSpPr>
                    <p:cNvPr id="78" name="Freeform 4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98" y="2702"/>
                      <a:ext cx="73" cy="28"/>
                    </a:xfrm>
                    <a:custGeom>
                      <a:avLst/>
                      <a:gdLst>
                        <a:gd name="T0" fmla="*/ 0 w 152"/>
                        <a:gd name="T1" fmla="*/ 1 h 50"/>
                        <a:gd name="T2" fmla="*/ 0 w 152"/>
                        <a:gd name="T3" fmla="*/ 1 h 50"/>
                        <a:gd name="T4" fmla="*/ 0 w 152"/>
                        <a:gd name="T5" fmla="*/ 1 h 50"/>
                        <a:gd name="T6" fmla="*/ 0 w 152"/>
                        <a:gd name="T7" fmla="*/ 0 h 50"/>
                        <a:gd name="T8" fmla="*/ 0 w 152"/>
                        <a:gd name="T9" fmla="*/ 1 h 50"/>
                        <a:gd name="T10" fmla="*/ 0 w 152"/>
                        <a:gd name="T11" fmla="*/ 1 h 50"/>
                        <a:gd name="T12" fmla="*/ 0 w 152"/>
                        <a:gd name="T13" fmla="*/ 1 h 50"/>
                        <a:gd name="T14" fmla="*/ 0 w 152"/>
                        <a:gd name="T15" fmla="*/ 1 h 5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52"/>
                        <a:gd name="T25" fmla="*/ 0 h 50"/>
                        <a:gd name="T26" fmla="*/ 152 w 152"/>
                        <a:gd name="T27" fmla="*/ 50 h 5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52" h="50">
                          <a:moveTo>
                            <a:pt x="139" y="38"/>
                          </a:moveTo>
                          <a:lnTo>
                            <a:pt x="152" y="21"/>
                          </a:lnTo>
                          <a:lnTo>
                            <a:pt x="61" y="21"/>
                          </a:lnTo>
                          <a:lnTo>
                            <a:pt x="78" y="0"/>
                          </a:lnTo>
                          <a:lnTo>
                            <a:pt x="0" y="29"/>
                          </a:lnTo>
                          <a:lnTo>
                            <a:pt x="42" y="50"/>
                          </a:lnTo>
                          <a:lnTo>
                            <a:pt x="49" y="38"/>
                          </a:lnTo>
                          <a:lnTo>
                            <a:pt x="139" y="3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 sz="1200"/>
                    </a:p>
                  </p:txBody>
                </p:sp>
                <p:sp>
                  <p:nvSpPr>
                    <p:cNvPr id="79" name="Freeform 4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98" y="2702"/>
                      <a:ext cx="73" cy="28"/>
                    </a:xfrm>
                    <a:custGeom>
                      <a:avLst/>
                      <a:gdLst>
                        <a:gd name="T0" fmla="*/ 0 w 152"/>
                        <a:gd name="T1" fmla="*/ 1 h 50"/>
                        <a:gd name="T2" fmla="*/ 0 w 152"/>
                        <a:gd name="T3" fmla="*/ 1 h 50"/>
                        <a:gd name="T4" fmla="*/ 0 w 152"/>
                        <a:gd name="T5" fmla="*/ 1 h 50"/>
                        <a:gd name="T6" fmla="*/ 0 w 152"/>
                        <a:gd name="T7" fmla="*/ 0 h 50"/>
                        <a:gd name="T8" fmla="*/ 0 w 152"/>
                        <a:gd name="T9" fmla="*/ 1 h 50"/>
                        <a:gd name="T10" fmla="*/ 0 w 152"/>
                        <a:gd name="T11" fmla="*/ 1 h 50"/>
                        <a:gd name="T12" fmla="*/ 0 w 152"/>
                        <a:gd name="T13" fmla="*/ 1 h 50"/>
                        <a:gd name="T14" fmla="*/ 0 w 152"/>
                        <a:gd name="T15" fmla="*/ 1 h 5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52"/>
                        <a:gd name="T25" fmla="*/ 0 h 50"/>
                        <a:gd name="T26" fmla="*/ 152 w 152"/>
                        <a:gd name="T27" fmla="*/ 50 h 5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52" h="50">
                          <a:moveTo>
                            <a:pt x="139" y="38"/>
                          </a:moveTo>
                          <a:lnTo>
                            <a:pt x="152" y="21"/>
                          </a:lnTo>
                          <a:lnTo>
                            <a:pt x="61" y="21"/>
                          </a:lnTo>
                          <a:lnTo>
                            <a:pt x="78" y="0"/>
                          </a:lnTo>
                          <a:lnTo>
                            <a:pt x="0" y="29"/>
                          </a:lnTo>
                          <a:lnTo>
                            <a:pt x="42" y="50"/>
                          </a:lnTo>
                          <a:lnTo>
                            <a:pt x="49" y="38"/>
                          </a:lnTo>
                          <a:lnTo>
                            <a:pt x="139" y="3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 sz="1200"/>
                    </a:p>
                  </p:txBody>
                </p:sp>
              </p:grpSp>
            </p:grpSp>
          </p:grpSp>
          <p:pic>
            <p:nvPicPr>
              <p:cNvPr id="42" name="Picture 3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976862" y="4235797"/>
                <a:ext cx="1722437" cy="24182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pic>
            <p:nvPicPr>
              <p:cNvPr id="43" name="Picture 426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624934" y="5192813"/>
                <a:ext cx="912813" cy="32459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44" name="Line 427"/>
              <p:cNvSpPr>
                <a:spLocks noChangeShapeType="1"/>
              </p:cNvSpPr>
              <p:nvPr/>
            </p:nvSpPr>
            <p:spPr bwMode="auto">
              <a:xfrm flipH="1" flipV="1">
                <a:off x="5912966" y="4383030"/>
                <a:ext cx="142875" cy="80336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6204" tIns="48102" rIns="96204" bIns="48102"/>
              <a:lstStyle/>
              <a:p>
                <a:endParaRPr lang="pt-BR" sz="1200"/>
              </a:p>
            </p:txBody>
          </p:sp>
          <p:sp>
            <p:nvSpPr>
              <p:cNvPr id="45" name="Text Box 403"/>
              <p:cNvSpPr txBox="1">
                <a:spLocks noChangeArrowheads="1"/>
              </p:cNvSpPr>
              <p:nvPr/>
            </p:nvSpPr>
            <p:spPr bwMode="auto">
              <a:xfrm>
                <a:off x="5912966" y="4971963"/>
                <a:ext cx="1000140" cy="38124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square" lIns="94689" tIns="49238" rIns="94689" bIns="49238">
                <a:spAutoFit/>
              </a:bodyPr>
              <a:lstStyle/>
              <a:p>
                <a:pPr algn="ctr">
                  <a:lnSpc>
                    <a:spcPct val="104000"/>
                  </a:lnSpc>
                  <a:buClr>
                    <a:srgbClr val="009900"/>
                  </a:buClr>
                  <a:buSzPct val="100000"/>
                  <a:buFont typeface="Arial" pitchFamily="34" charset="0"/>
                  <a:buNone/>
                  <a:tabLst>
                    <a:tab pos="0" algn="l"/>
                    <a:tab pos="962025" algn="l"/>
                    <a:tab pos="1924050" algn="l"/>
                    <a:tab pos="2886075" algn="l"/>
                    <a:tab pos="3848100" algn="l"/>
                    <a:tab pos="4810125" algn="l"/>
                    <a:tab pos="5772150" algn="l"/>
                    <a:tab pos="6734175" algn="l"/>
                    <a:tab pos="7696200" algn="l"/>
                    <a:tab pos="8658225" algn="l"/>
                    <a:tab pos="9620250" algn="l"/>
                    <a:tab pos="10582275" algn="l"/>
                  </a:tabLst>
                </a:pPr>
                <a:r>
                  <a:rPr lang="en-GB" sz="900" b="1" dirty="0">
                    <a:latin typeface="Book Antiqua" pitchFamily="18" charset="0"/>
                    <a:ea typeface="MS Gothic" pitchFamily="49" charset="-128"/>
                  </a:rPr>
                  <a:t>EDD</a:t>
                </a:r>
              </a:p>
            </p:txBody>
          </p:sp>
          <p:pic>
            <p:nvPicPr>
              <p:cNvPr id="46" name="Picture 426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7209110" y="1412776"/>
                <a:ext cx="912812" cy="32459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47" name="Text Box 403"/>
              <p:cNvSpPr txBox="1">
                <a:spLocks noChangeArrowheads="1"/>
              </p:cNvSpPr>
              <p:nvPr/>
            </p:nvSpPr>
            <p:spPr bwMode="auto">
              <a:xfrm>
                <a:off x="7186774" y="1196752"/>
                <a:ext cx="1089262" cy="38124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square" lIns="94689" tIns="49238" rIns="94689" bIns="49238">
                <a:spAutoFit/>
              </a:bodyPr>
              <a:lstStyle/>
              <a:p>
                <a:pPr algn="ctr">
                  <a:lnSpc>
                    <a:spcPct val="104000"/>
                  </a:lnSpc>
                  <a:buClr>
                    <a:srgbClr val="009900"/>
                  </a:buClr>
                  <a:buSzPct val="100000"/>
                  <a:buFont typeface="Arial" pitchFamily="34" charset="0"/>
                  <a:buNone/>
                  <a:tabLst>
                    <a:tab pos="0" algn="l"/>
                    <a:tab pos="962025" algn="l"/>
                    <a:tab pos="1924050" algn="l"/>
                    <a:tab pos="2886075" algn="l"/>
                    <a:tab pos="3848100" algn="l"/>
                    <a:tab pos="4810125" algn="l"/>
                    <a:tab pos="5772150" algn="l"/>
                    <a:tab pos="6734175" algn="l"/>
                    <a:tab pos="7696200" algn="l"/>
                    <a:tab pos="8658225" algn="l"/>
                    <a:tab pos="9620250" algn="l"/>
                    <a:tab pos="10582275" algn="l"/>
                  </a:tabLst>
                </a:pPr>
                <a:r>
                  <a:rPr lang="en-GB" sz="900" b="1" dirty="0">
                    <a:latin typeface="Book Antiqua" pitchFamily="18" charset="0"/>
                    <a:ea typeface="MS Gothic" pitchFamily="49" charset="-128"/>
                  </a:rPr>
                  <a:t>EDD</a:t>
                </a:r>
              </a:p>
            </p:txBody>
          </p:sp>
          <p:sp>
            <p:nvSpPr>
              <p:cNvPr id="48" name="Line 427"/>
              <p:cNvSpPr>
                <a:spLocks noChangeShapeType="1"/>
              </p:cNvSpPr>
              <p:nvPr/>
            </p:nvSpPr>
            <p:spPr bwMode="auto">
              <a:xfrm flipH="1">
                <a:off x="5292080" y="2060848"/>
                <a:ext cx="431800" cy="2207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6204" tIns="48102" rIns="96204" bIns="48102"/>
              <a:lstStyle/>
              <a:p>
                <a:endParaRPr lang="pt-BR" sz="1200"/>
              </a:p>
            </p:txBody>
          </p:sp>
          <p:sp>
            <p:nvSpPr>
              <p:cNvPr id="49" name="Text Box 403"/>
              <p:cNvSpPr txBox="1">
                <a:spLocks noChangeArrowheads="1"/>
              </p:cNvSpPr>
              <p:nvPr/>
            </p:nvSpPr>
            <p:spPr bwMode="auto">
              <a:xfrm>
                <a:off x="7460442" y="4005065"/>
                <a:ext cx="1175633" cy="38124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square" lIns="94689" tIns="49238" rIns="94689" bIns="49238">
                <a:spAutoFit/>
              </a:bodyPr>
              <a:lstStyle/>
              <a:p>
                <a:pPr algn="ctr">
                  <a:lnSpc>
                    <a:spcPct val="104000"/>
                  </a:lnSpc>
                  <a:buClr>
                    <a:srgbClr val="009900"/>
                  </a:buClr>
                  <a:buSzPct val="100000"/>
                  <a:buFont typeface="Arial" pitchFamily="34" charset="0"/>
                  <a:buNone/>
                  <a:tabLst>
                    <a:tab pos="0" algn="l"/>
                    <a:tab pos="962025" algn="l"/>
                    <a:tab pos="1924050" algn="l"/>
                    <a:tab pos="2886075" algn="l"/>
                    <a:tab pos="3848100" algn="l"/>
                    <a:tab pos="4810125" algn="l"/>
                    <a:tab pos="5772150" algn="l"/>
                    <a:tab pos="6734175" algn="l"/>
                    <a:tab pos="7696200" algn="l"/>
                    <a:tab pos="8658225" algn="l"/>
                    <a:tab pos="9620250" algn="l"/>
                    <a:tab pos="10582275" algn="l"/>
                  </a:tabLst>
                </a:pPr>
                <a:r>
                  <a:rPr lang="en-GB" sz="900" b="1" dirty="0">
                    <a:latin typeface="Book Antiqua" pitchFamily="18" charset="0"/>
                    <a:ea typeface="MS Gothic" pitchFamily="49" charset="-128"/>
                  </a:rPr>
                  <a:t>EDD</a:t>
                </a:r>
              </a:p>
            </p:txBody>
          </p:sp>
          <p:pic>
            <p:nvPicPr>
              <p:cNvPr id="50" name="Picture 253" descr="C:\Users\boemeke\AppData\Local\Microsoft\Windows\Temporary Internet Files\Content.IE5\35HV1JEH\MC900349993[1].wmf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5580112" y="1556792"/>
                <a:ext cx="520700" cy="8942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" name="Picture 253" descr="C:\Users\boemeke\AppData\Local\Microsoft\Windows\Temporary Internet Files\Content.IE5\35HV1JEH\MC900349993[1].wmf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6777062" y="1700808"/>
                <a:ext cx="354013" cy="6086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2" name="Line 427"/>
              <p:cNvSpPr>
                <a:spLocks noChangeShapeType="1"/>
              </p:cNvSpPr>
              <p:nvPr/>
            </p:nvSpPr>
            <p:spPr bwMode="auto">
              <a:xfrm flipH="1">
                <a:off x="6993086" y="1628800"/>
                <a:ext cx="503237" cy="36679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6204" tIns="48102" rIns="96204" bIns="48102"/>
              <a:lstStyle/>
              <a:p>
                <a:endParaRPr lang="pt-BR" sz="1200"/>
              </a:p>
            </p:txBody>
          </p:sp>
          <p:pic>
            <p:nvPicPr>
              <p:cNvPr id="53" name="Picture 187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888630" y="5669291"/>
                <a:ext cx="312738" cy="3498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" name="Picture 151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2312566" y="5949280"/>
                <a:ext cx="361950" cy="402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" name="Picture 151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3536702" y="5963758"/>
                <a:ext cx="361950" cy="402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6" name="Picture 151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2960638" y="6237312"/>
                <a:ext cx="361950" cy="402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7" name="Picture 187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6489030" y="5413663"/>
                <a:ext cx="312738" cy="3498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8" name="Picture 151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7137102" y="6002597"/>
                <a:ext cx="361950" cy="402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" name="Picture 151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6705054" y="6149830"/>
                <a:ext cx="361950" cy="402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60" name="Conector reto 59"/>
              <p:cNvCxnSpPr/>
              <p:nvPr/>
            </p:nvCxnSpPr>
            <p:spPr>
              <a:xfrm>
                <a:off x="5768319" y="1774457"/>
                <a:ext cx="1152609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1" name="Picture 151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8217222" y="1196752"/>
                <a:ext cx="361950" cy="402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2" name="Text Box 403"/>
              <p:cNvSpPr txBox="1">
                <a:spLocks noChangeArrowheads="1"/>
              </p:cNvSpPr>
              <p:nvPr/>
            </p:nvSpPr>
            <p:spPr bwMode="auto">
              <a:xfrm>
                <a:off x="6056981" y="3717033"/>
                <a:ext cx="1751243" cy="59883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4689" tIns="49238" rIns="94689" bIns="49238">
                <a:spAutoFit/>
              </a:bodyPr>
              <a:lstStyle/>
              <a:p>
                <a:pPr algn="ctr">
                  <a:lnSpc>
                    <a:spcPct val="104000"/>
                  </a:lnSpc>
                  <a:buClr>
                    <a:srgbClr val="009900"/>
                  </a:buClr>
                  <a:buSzPct val="100000"/>
                  <a:buFont typeface="Arial" pitchFamily="34" charset="0"/>
                  <a:buNone/>
                  <a:tabLst>
                    <a:tab pos="0" algn="l"/>
                    <a:tab pos="962025" algn="l"/>
                    <a:tab pos="1924050" algn="l"/>
                    <a:tab pos="2886075" algn="l"/>
                    <a:tab pos="3848100" algn="l"/>
                    <a:tab pos="4810125" algn="l"/>
                    <a:tab pos="5772150" algn="l"/>
                    <a:tab pos="6734175" algn="l"/>
                    <a:tab pos="7696200" algn="l"/>
                    <a:tab pos="8658225" algn="l"/>
                    <a:tab pos="9620250" algn="l"/>
                    <a:tab pos="10582275" algn="l"/>
                  </a:tabLst>
                </a:pPr>
                <a:r>
                  <a:rPr lang="en-GB" sz="900" b="1">
                    <a:latin typeface="Book Antiqua" pitchFamily="18" charset="0"/>
                    <a:ea typeface="MS Gothic" pitchFamily="49" charset="-128"/>
                  </a:rPr>
                  <a:t>Anel coletor L2 - 1G</a:t>
                </a:r>
              </a:p>
            </p:txBody>
          </p:sp>
          <p:cxnSp>
            <p:nvCxnSpPr>
              <p:cNvPr id="63" name="Conector reto 62"/>
              <p:cNvCxnSpPr/>
              <p:nvPr/>
            </p:nvCxnSpPr>
            <p:spPr>
              <a:xfrm flipV="1">
                <a:off x="8073539" y="1398277"/>
                <a:ext cx="143151" cy="850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onector reto 63"/>
              <p:cNvCxnSpPr/>
              <p:nvPr/>
            </p:nvCxnSpPr>
            <p:spPr>
              <a:xfrm rot="16200000" flipH="1">
                <a:off x="8000727" y="1773376"/>
                <a:ext cx="217200" cy="715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Conector reto 64"/>
              <p:cNvCxnSpPr/>
              <p:nvPr/>
            </p:nvCxnSpPr>
            <p:spPr>
              <a:xfrm rot="16200000" flipH="1">
                <a:off x="8072224" y="4581290"/>
                <a:ext cx="360506" cy="715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Conector reto 65"/>
              <p:cNvCxnSpPr/>
              <p:nvPr/>
            </p:nvCxnSpPr>
            <p:spPr>
              <a:xfrm rot="16200000" flipH="1">
                <a:off x="6490164" y="5443294"/>
                <a:ext cx="143307" cy="14561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Conector reto 66"/>
              <p:cNvCxnSpPr/>
              <p:nvPr/>
            </p:nvCxnSpPr>
            <p:spPr>
              <a:xfrm rot="10800000" flipV="1">
                <a:off x="5625168" y="5444450"/>
                <a:ext cx="288769" cy="14330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9" name="Object 5"/>
            <p:cNvGraphicFramePr>
              <a:graphicFrameLocks noChangeAspect="1"/>
            </p:cNvGraphicFramePr>
            <p:nvPr/>
          </p:nvGraphicFramePr>
          <p:xfrm>
            <a:off x="7524750" y="6453188"/>
            <a:ext cx="1439863" cy="180975"/>
          </p:xfrm>
          <a:graphic>
            <a:graphicData uri="http://schemas.openxmlformats.org/presentationml/2006/ole">
              <p:oleObj spid="_x0000_s1026" r:id="rId15" imgW="5619048" imgH="704948" progId="PBrush">
                <p:embed/>
              </p:oleObj>
            </a:graphicData>
          </a:graphic>
        </p:graphicFrame>
        <p:sp>
          <p:nvSpPr>
            <p:cNvPr id="10" name="Text Box 403"/>
            <p:cNvSpPr txBox="1">
              <a:spLocks noChangeArrowheads="1"/>
            </p:cNvSpPr>
            <p:nvPr/>
          </p:nvSpPr>
          <p:spPr bwMode="auto">
            <a:xfrm>
              <a:off x="5004048" y="3573016"/>
              <a:ext cx="850901" cy="264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4689" tIns="49238" rIns="94689" bIns="49238">
              <a:spAutoFit/>
            </a:bodyPr>
            <a:lstStyle/>
            <a:p>
              <a:pPr algn="ctr">
                <a:lnSpc>
                  <a:spcPct val="104000"/>
                </a:lnSpc>
                <a:buClr>
                  <a:srgbClr val="009900"/>
                </a:buClr>
                <a:buSzPct val="100000"/>
                <a:buFont typeface="Arial" pitchFamily="34" charset="0"/>
                <a:buNone/>
                <a:tabLst>
                  <a:tab pos="0" algn="l"/>
                  <a:tab pos="962025" algn="l"/>
                  <a:tab pos="1924050" algn="l"/>
                  <a:tab pos="2886075" algn="l"/>
                  <a:tab pos="3848100" algn="l"/>
                  <a:tab pos="4810125" algn="l"/>
                  <a:tab pos="5772150" algn="l"/>
                  <a:tab pos="6734175" algn="l"/>
                  <a:tab pos="7696200" algn="l"/>
                  <a:tab pos="8658225" algn="l"/>
                  <a:tab pos="9620250" algn="l"/>
                  <a:tab pos="10582275" algn="l"/>
                </a:tabLst>
              </a:pPr>
              <a:r>
                <a:rPr lang="en-GB" sz="900" b="1">
                  <a:latin typeface="Book Antiqua" pitchFamily="18" charset="0"/>
                  <a:ea typeface="MS Gothic" pitchFamily="49" charset="-128"/>
                </a:rPr>
                <a:t>Dm4000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2- transporte</a:t>
            </a:r>
            <a:endParaRPr lang="pt-BR" dirty="0"/>
          </a:p>
        </p:txBody>
      </p:sp>
      <p:sp>
        <p:nvSpPr>
          <p:cNvPr id="4" name="Espaço Reservado para Conteúdo 1"/>
          <p:cNvSpPr>
            <a:spLocks noGrp="1"/>
          </p:cNvSpPr>
          <p:nvPr>
            <p:ph idx="1"/>
          </p:nvPr>
        </p:nvSpPr>
        <p:spPr>
          <a:xfrm>
            <a:off x="1116013" y="1152525"/>
            <a:ext cx="8027987" cy="148431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>Rede de distribuição Metro Ethernet</a:t>
            </a:r>
          </a:p>
          <a:p>
            <a:pPr marL="540000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000" b="0" dirty="0" smtClean="0"/>
              <a:t>Arquitetura em anel com redundância para maior disponibilidade de rede, suportando serviços de Voz, Dados e Imagem em tempo real.</a:t>
            </a:r>
          </a:p>
        </p:txBody>
      </p:sp>
      <p:sp>
        <p:nvSpPr>
          <p:cNvPr id="5" name="Espaço Reservado para Conteúdo 1"/>
          <p:cNvSpPr txBox="1">
            <a:spLocks/>
          </p:cNvSpPr>
          <p:nvPr/>
        </p:nvSpPr>
        <p:spPr>
          <a:xfrm>
            <a:off x="1259632" y="2564904"/>
            <a:ext cx="5184576" cy="424847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2500" lnSpcReduction="10000"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rgbClr val="005000"/>
                </a:solidFill>
                <a:latin typeface="Myriad Web Pro" pitchFamily="34" charset="0"/>
                <a:cs typeface="+mn-cs"/>
              </a:rPr>
              <a:t>Switches </a:t>
            </a:r>
            <a:r>
              <a:rPr lang="pt-BR" sz="3200" b="1" dirty="0" smtClean="0">
                <a:solidFill>
                  <a:srgbClr val="005000"/>
                </a:solidFill>
                <a:latin typeface="Myriad Web Pro" pitchFamily="34" charset="0"/>
              </a:rPr>
              <a:t>Metro Ethernet</a:t>
            </a:r>
            <a:endParaRPr lang="pt-BR" sz="3200" b="1" dirty="0">
              <a:solidFill>
                <a:srgbClr val="005000"/>
              </a:solidFill>
              <a:latin typeface="Myriad Web Pro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0" algn="l"/>
                <a:tab pos="962025" algn="l"/>
                <a:tab pos="1924050" algn="l"/>
                <a:tab pos="2886075" algn="l"/>
                <a:tab pos="3848100" algn="l"/>
                <a:tab pos="4810125" algn="l"/>
                <a:tab pos="5772150" algn="l"/>
                <a:tab pos="6734175" algn="l"/>
                <a:tab pos="7696200" algn="l"/>
                <a:tab pos="8658225" algn="l"/>
                <a:tab pos="9620250" algn="l"/>
                <a:tab pos="10582275" algn="l"/>
              </a:tabLst>
              <a:defRPr/>
            </a:pPr>
            <a:endParaRPr lang="en-GB" sz="2000" b="1" u="sng" dirty="0">
              <a:solidFill>
                <a:srgbClr val="005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62025" algn="l"/>
                <a:tab pos="1924050" algn="l"/>
                <a:tab pos="2886075" algn="l"/>
                <a:tab pos="3848100" algn="l"/>
                <a:tab pos="4810125" algn="l"/>
                <a:tab pos="5772150" algn="l"/>
                <a:tab pos="6734175" algn="l"/>
                <a:tab pos="7696200" algn="l"/>
                <a:tab pos="8658225" algn="l"/>
                <a:tab pos="9620250" algn="l"/>
                <a:tab pos="10582275" algn="l"/>
              </a:tabLst>
              <a:defRPr/>
            </a:pPr>
            <a:r>
              <a:rPr lang="en-GB" sz="3200" b="1" u="sng" dirty="0">
                <a:solidFill>
                  <a:srgbClr val="005000"/>
                </a:solidFill>
                <a:latin typeface="+mn-lt"/>
                <a:cs typeface="+mn-cs"/>
              </a:rPr>
              <a:t>DATACOM </a:t>
            </a:r>
            <a:r>
              <a:rPr lang="en-GB" sz="2000" b="1" u="sng" dirty="0">
                <a:solidFill>
                  <a:srgbClr val="005000"/>
                </a:solidFill>
                <a:latin typeface="+mn-lt"/>
                <a:cs typeface="+mn-cs"/>
              </a:rPr>
              <a:t>Dm3000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0" algn="l"/>
                <a:tab pos="962025" algn="l"/>
                <a:tab pos="1924050" algn="l"/>
                <a:tab pos="2886075" algn="l"/>
                <a:tab pos="3848100" algn="l"/>
                <a:tab pos="4810125" algn="l"/>
                <a:tab pos="5772150" algn="l"/>
                <a:tab pos="6734175" algn="l"/>
                <a:tab pos="7696200" algn="l"/>
                <a:tab pos="8658225" algn="l"/>
                <a:tab pos="9620250" algn="l"/>
                <a:tab pos="10582275" algn="l"/>
              </a:tabLst>
              <a:defRPr/>
            </a:pPr>
            <a:r>
              <a:rPr lang="en-GB" sz="2000" dirty="0">
                <a:solidFill>
                  <a:srgbClr val="005000"/>
                </a:solidFill>
                <a:latin typeface="+mn-lt"/>
                <a:cs typeface="+mn-cs"/>
              </a:rPr>
              <a:t>24 </a:t>
            </a:r>
            <a:r>
              <a:rPr lang="en-GB" sz="2000" dirty="0" err="1">
                <a:solidFill>
                  <a:srgbClr val="005000"/>
                </a:solidFill>
                <a:latin typeface="+mn-lt"/>
                <a:cs typeface="+mn-cs"/>
              </a:rPr>
              <a:t>portas</a:t>
            </a:r>
            <a:r>
              <a:rPr lang="en-GB" sz="2000" dirty="0">
                <a:solidFill>
                  <a:srgbClr val="005000"/>
                </a:solidFill>
                <a:latin typeface="+mn-lt"/>
                <a:cs typeface="+mn-cs"/>
              </a:rPr>
              <a:t> FE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0" algn="l"/>
                <a:tab pos="962025" algn="l"/>
                <a:tab pos="1924050" algn="l"/>
                <a:tab pos="2886075" algn="l"/>
                <a:tab pos="3848100" algn="l"/>
                <a:tab pos="4810125" algn="l"/>
                <a:tab pos="5772150" algn="l"/>
                <a:tab pos="6734175" algn="l"/>
                <a:tab pos="7696200" algn="l"/>
                <a:tab pos="8658225" algn="l"/>
                <a:tab pos="9620250" algn="l"/>
                <a:tab pos="10582275" algn="l"/>
              </a:tabLst>
              <a:defRPr/>
            </a:pPr>
            <a:r>
              <a:rPr lang="en-GB" sz="2000" dirty="0">
                <a:solidFill>
                  <a:srgbClr val="005000"/>
                </a:solidFill>
                <a:latin typeface="+mn-lt"/>
                <a:cs typeface="+mn-cs"/>
              </a:rPr>
              <a:t>4 </a:t>
            </a:r>
            <a:r>
              <a:rPr lang="en-GB" sz="2000" dirty="0" err="1">
                <a:solidFill>
                  <a:srgbClr val="005000"/>
                </a:solidFill>
                <a:latin typeface="+mn-lt"/>
                <a:cs typeface="+mn-cs"/>
              </a:rPr>
              <a:t>portas</a:t>
            </a:r>
            <a:r>
              <a:rPr lang="en-GB" sz="2000" dirty="0">
                <a:solidFill>
                  <a:srgbClr val="005000"/>
                </a:solidFill>
                <a:latin typeface="+mn-lt"/>
                <a:cs typeface="+mn-cs"/>
              </a:rPr>
              <a:t> GBE </a:t>
            </a:r>
            <a:r>
              <a:rPr lang="en-GB" sz="2000" dirty="0" err="1">
                <a:solidFill>
                  <a:srgbClr val="005000"/>
                </a:solidFill>
                <a:latin typeface="+mn-lt"/>
                <a:cs typeface="+mn-cs"/>
              </a:rPr>
              <a:t>óticas</a:t>
            </a:r>
            <a:r>
              <a:rPr lang="en-GB" sz="2000" dirty="0">
                <a:solidFill>
                  <a:srgbClr val="005000"/>
                </a:solidFill>
                <a:latin typeface="+mn-lt"/>
                <a:cs typeface="+mn-cs"/>
              </a:rPr>
              <a:t> </a:t>
            </a:r>
            <a:r>
              <a:rPr lang="en-GB" sz="2000" dirty="0" err="1">
                <a:solidFill>
                  <a:srgbClr val="005000"/>
                </a:solidFill>
                <a:latin typeface="+mn-lt"/>
                <a:cs typeface="+mn-cs"/>
              </a:rPr>
              <a:t>ou</a:t>
            </a:r>
            <a:r>
              <a:rPr lang="en-GB" sz="2000" dirty="0">
                <a:solidFill>
                  <a:srgbClr val="005000"/>
                </a:solidFill>
                <a:latin typeface="+mn-lt"/>
                <a:cs typeface="+mn-cs"/>
              </a:rPr>
              <a:t> </a:t>
            </a:r>
            <a:r>
              <a:rPr lang="en-GB" sz="2000" dirty="0" err="1">
                <a:solidFill>
                  <a:srgbClr val="005000"/>
                </a:solidFill>
                <a:latin typeface="+mn-lt"/>
                <a:cs typeface="+mn-cs"/>
              </a:rPr>
              <a:t>elétricas</a:t>
            </a:r>
            <a:endParaRPr lang="en-GB" sz="2000" dirty="0">
              <a:solidFill>
                <a:srgbClr val="005000"/>
              </a:solidFill>
              <a:latin typeface="+mn-lt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0" algn="l"/>
                <a:tab pos="962025" algn="l"/>
                <a:tab pos="1924050" algn="l"/>
                <a:tab pos="2886075" algn="l"/>
                <a:tab pos="3848100" algn="l"/>
                <a:tab pos="4810125" algn="l"/>
                <a:tab pos="5772150" algn="l"/>
                <a:tab pos="6734175" algn="l"/>
                <a:tab pos="7696200" algn="l"/>
                <a:tab pos="8658225" algn="l"/>
                <a:tab pos="9620250" algn="l"/>
                <a:tab pos="10582275" algn="l"/>
              </a:tabLst>
              <a:defRPr/>
            </a:pPr>
            <a:r>
              <a:rPr lang="en-GB" sz="2000" dirty="0">
                <a:solidFill>
                  <a:srgbClr val="005000"/>
                </a:solidFill>
                <a:latin typeface="+mn-lt"/>
                <a:cs typeface="+mn-cs"/>
              </a:rPr>
              <a:t>8 </a:t>
            </a:r>
            <a:r>
              <a:rPr lang="en-GB" sz="2000" dirty="0" err="1">
                <a:solidFill>
                  <a:srgbClr val="005000"/>
                </a:solidFill>
                <a:latin typeface="+mn-lt"/>
                <a:cs typeface="+mn-cs"/>
              </a:rPr>
              <a:t>filas</a:t>
            </a:r>
            <a:r>
              <a:rPr lang="en-GB" sz="2000" dirty="0">
                <a:solidFill>
                  <a:srgbClr val="005000"/>
                </a:solidFill>
                <a:latin typeface="+mn-lt"/>
                <a:cs typeface="+mn-cs"/>
              </a:rPr>
              <a:t> de </a:t>
            </a:r>
            <a:r>
              <a:rPr lang="en-GB" sz="2000" dirty="0" err="1">
                <a:solidFill>
                  <a:srgbClr val="005000"/>
                </a:solidFill>
                <a:latin typeface="+mn-lt"/>
                <a:cs typeface="+mn-cs"/>
              </a:rPr>
              <a:t>QoS</a:t>
            </a:r>
            <a:r>
              <a:rPr lang="en-GB" sz="2000" dirty="0">
                <a:solidFill>
                  <a:srgbClr val="005000"/>
                </a:solidFill>
                <a:latin typeface="+mn-lt"/>
                <a:cs typeface="+mn-cs"/>
              </a:rPr>
              <a:t>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0" algn="l"/>
                <a:tab pos="962025" algn="l"/>
                <a:tab pos="1924050" algn="l"/>
                <a:tab pos="2886075" algn="l"/>
                <a:tab pos="3848100" algn="l"/>
                <a:tab pos="4810125" algn="l"/>
                <a:tab pos="5772150" algn="l"/>
                <a:tab pos="6734175" algn="l"/>
                <a:tab pos="7696200" algn="l"/>
                <a:tab pos="8658225" algn="l"/>
                <a:tab pos="9620250" algn="l"/>
                <a:tab pos="10582275" algn="l"/>
              </a:tabLst>
              <a:defRPr/>
            </a:pPr>
            <a:endParaRPr lang="en-GB" sz="2000" dirty="0">
              <a:solidFill>
                <a:srgbClr val="005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62025" algn="l"/>
                <a:tab pos="1924050" algn="l"/>
                <a:tab pos="2886075" algn="l"/>
                <a:tab pos="3848100" algn="l"/>
                <a:tab pos="4810125" algn="l"/>
                <a:tab pos="5772150" algn="l"/>
                <a:tab pos="6734175" algn="l"/>
                <a:tab pos="7696200" algn="l"/>
                <a:tab pos="8658225" algn="l"/>
                <a:tab pos="9620250" algn="l"/>
                <a:tab pos="10582275" algn="l"/>
              </a:tabLst>
              <a:defRPr/>
            </a:pPr>
            <a:r>
              <a:rPr lang="en-GB" sz="2000" b="1" u="sng" dirty="0">
                <a:solidFill>
                  <a:srgbClr val="005000"/>
                </a:solidFill>
                <a:latin typeface="+mn-lt"/>
                <a:cs typeface="+mn-cs"/>
              </a:rPr>
              <a:t> </a:t>
            </a:r>
            <a:r>
              <a:rPr lang="en-GB" sz="3000" b="1" u="sng" dirty="0">
                <a:solidFill>
                  <a:srgbClr val="005000"/>
                </a:solidFill>
                <a:latin typeface="+mn-lt"/>
                <a:cs typeface="+mn-cs"/>
              </a:rPr>
              <a:t>DATACOM</a:t>
            </a:r>
            <a:r>
              <a:rPr lang="en-GB" sz="2000" b="1" u="sng" dirty="0">
                <a:solidFill>
                  <a:srgbClr val="005000"/>
                </a:solidFill>
                <a:latin typeface="+mn-lt"/>
                <a:cs typeface="+mn-cs"/>
              </a:rPr>
              <a:t> </a:t>
            </a:r>
            <a:r>
              <a:rPr lang="en-GB" sz="2000" b="1" u="sng" dirty="0" err="1">
                <a:solidFill>
                  <a:srgbClr val="005000"/>
                </a:solidFill>
                <a:latin typeface="+mn-lt"/>
                <a:cs typeface="+mn-cs"/>
              </a:rPr>
              <a:t>DmSwitch</a:t>
            </a:r>
            <a:r>
              <a:rPr lang="en-GB" sz="2000" b="1" u="sng" dirty="0">
                <a:solidFill>
                  <a:srgbClr val="005000"/>
                </a:solidFill>
                <a:latin typeface="+mn-lt"/>
                <a:cs typeface="+mn-cs"/>
              </a:rPr>
              <a:t> EDD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0" algn="l"/>
                <a:tab pos="962025" algn="l"/>
                <a:tab pos="1924050" algn="l"/>
                <a:tab pos="2886075" algn="l"/>
                <a:tab pos="3848100" algn="l"/>
                <a:tab pos="4810125" algn="l"/>
                <a:tab pos="5772150" algn="l"/>
                <a:tab pos="6734175" algn="l"/>
                <a:tab pos="7696200" algn="l"/>
                <a:tab pos="8658225" algn="l"/>
                <a:tab pos="9620250" algn="l"/>
                <a:tab pos="10582275" algn="l"/>
              </a:tabLst>
              <a:defRPr/>
            </a:pPr>
            <a:r>
              <a:rPr lang="en-GB" sz="2000" dirty="0" err="1">
                <a:solidFill>
                  <a:srgbClr val="005000"/>
                </a:solidFill>
                <a:latin typeface="+mn-lt"/>
                <a:cs typeface="+mn-cs"/>
              </a:rPr>
              <a:t>Até</a:t>
            </a:r>
            <a:r>
              <a:rPr lang="en-GB" sz="2000" dirty="0">
                <a:solidFill>
                  <a:srgbClr val="005000"/>
                </a:solidFill>
                <a:latin typeface="+mn-lt"/>
                <a:cs typeface="+mn-cs"/>
              </a:rPr>
              <a:t> 6 </a:t>
            </a:r>
            <a:r>
              <a:rPr lang="en-GB" sz="2000" dirty="0" err="1">
                <a:solidFill>
                  <a:srgbClr val="005000"/>
                </a:solidFill>
                <a:latin typeface="+mn-lt"/>
                <a:cs typeface="+mn-cs"/>
              </a:rPr>
              <a:t>portas</a:t>
            </a:r>
            <a:r>
              <a:rPr lang="en-GB" sz="2000" dirty="0">
                <a:solidFill>
                  <a:srgbClr val="005000"/>
                </a:solidFill>
                <a:latin typeface="+mn-lt"/>
                <a:cs typeface="+mn-cs"/>
              </a:rPr>
              <a:t> FE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0" algn="l"/>
                <a:tab pos="962025" algn="l"/>
                <a:tab pos="1924050" algn="l"/>
                <a:tab pos="2886075" algn="l"/>
                <a:tab pos="3848100" algn="l"/>
                <a:tab pos="4810125" algn="l"/>
                <a:tab pos="5772150" algn="l"/>
                <a:tab pos="6734175" algn="l"/>
                <a:tab pos="7696200" algn="l"/>
                <a:tab pos="8658225" algn="l"/>
                <a:tab pos="9620250" algn="l"/>
                <a:tab pos="10582275" algn="l"/>
              </a:tabLst>
              <a:defRPr/>
            </a:pPr>
            <a:r>
              <a:rPr lang="en-GB" sz="2000" dirty="0">
                <a:solidFill>
                  <a:srgbClr val="005000"/>
                </a:solidFill>
                <a:latin typeface="+mn-lt"/>
                <a:cs typeface="+mn-cs"/>
              </a:rPr>
              <a:t>2 </a:t>
            </a:r>
            <a:r>
              <a:rPr lang="en-GB" sz="2000" dirty="0" err="1">
                <a:solidFill>
                  <a:srgbClr val="005000"/>
                </a:solidFill>
                <a:latin typeface="+mn-lt"/>
                <a:cs typeface="+mn-cs"/>
              </a:rPr>
              <a:t>portas</a:t>
            </a:r>
            <a:r>
              <a:rPr lang="en-GB" sz="2000" dirty="0">
                <a:solidFill>
                  <a:srgbClr val="005000"/>
                </a:solidFill>
                <a:latin typeface="+mn-lt"/>
                <a:cs typeface="+mn-cs"/>
              </a:rPr>
              <a:t> GBE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0" algn="l"/>
                <a:tab pos="962025" algn="l"/>
                <a:tab pos="1924050" algn="l"/>
                <a:tab pos="2886075" algn="l"/>
                <a:tab pos="3848100" algn="l"/>
                <a:tab pos="4810125" algn="l"/>
                <a:tab pos="5772150" algn="l"/>
                <a:tab pos="6734175" algn="l"/>
                <a:tab pos="7696200" algn="l"/>
                <a:tab pos="8658225" algn="l"/>
                <a:tab pos="9620250" algn="l"/>
                <a:tab pos="10582275" algn="l"/>
              </a:tabLst>
              <a:defRPr/>
            </a:pPr>
            <a:r>
              <a:rPr lang="en-GB" sz="2000" dirty="0">
                <a:solidFill>
                  <a:srgbClr val="005000"/>
                </a:solidFill>
                <a:latin typeface="+mn-lt"/>
                <a:cs typeface="+mn-cs"/>
              </a:rPr>
              <a:t>4 </a:t>
            </a:r>
            <a:r>
              <a:rPr lang="en-GB" sz="2000" dirty="0" err="1">
                <a:solidFill>
                  <a:srgbClr val="005000"/>
                </a:solidFill>
                <a:latin typeface="+mn-lt"/>
                <a:cs typeface="+mn-cs"/>
              </a:rPr>
              <a:t>filas</a:t>
            </a:r>
            <a:r>
              <a:rPr lang="en-GB" sz="2000" dirty="0">
                <a:solidFill>
                  <a:srgbClr val="005000"/>
                </a:solidFill>
                <a:latin typeface="+mn-lt"/>
                <a:cs typeface="+mn-cs"/>
              </a:rPr>
              <a:t> </a:t>
            </a:r>
            <a:r>
              <a:rPr lang="en-GB" sz="2000" dirty="0" err="1">
                <a:solidFill>
                  <a:srgbClr val="005000"/>
                </a:solidFill>
                <a:latin typeface="+mn-lt"/>
                <a:cs typeface="+mn-cs"/>
              </a:rPr>
              <a:t>QoS</a:t>
            </a:r>
            <a:endParaRPr lang="en-GB" sz="2000" dirty="0">
              <a:solidFill>
                <a:srgbClr val="005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0" algn="l"/>
                <a:tab pos="962025" algn="l"/>
                <a:tab pos="1924050" algn="l"/>
                <a:tab pos="2886075" algn="l"/>
                <a:tab pos="3848100" algn="l"/>
                <a:tab pos="4810125" algn="l"/>
                <a:tab pos="5772150" algn="l"/>
                <a:tab pos="6734175" algn="l"/>
                <a:tab pos="7696200" algn="l"/>
                <a:tab pos="8658225" algn="l"/>
                <a:tab pos="9620250" algn="l"/>
                <a:tab pos="10582275" algn="l"/>
              </a:tabLst>
              <a:defRPr/>
            </a:pPr>
            <a:r>
              <a:rPr lang="en-GB" sz="2000" dirty="0" err="1">
                <a:solidFill>
                  <a:srgbClr val="005000"/>
                </a:solidFill>
                <a:latin typeface="+mn-lt"/>
                <a:cs typeface="+mn-cs"/>
              </a:rPr>
              <a:t>Anéis</a:t>
            </a:r>
            <a:r>
              <a:rPr lang="en-GB" sz="2000" dirty="0">
                <a:solidFill>
                  <a:srgbClr val="005000"/>
                </a:solidFill>
                <a:latin typeface="+mn-lt"/>
                <a:cs typeface="+mn-cs"/>
              </a:rPr>
              <a:t> L2 c/ </a:t>
            </a:r>
            <a:r>
              <a:rPr lang="en-GB" sz="2000" dirty="0" err="1">
                <a:solidFill>
                  <a:srgbClr val="005000"/>
                </a:solidFill>
                <a:latin typeface="+mn-lt"/>
                <a:cs typeface="+mn-cs"/>
              </a:rPr>
              <a:t>proteção</a:t>
            </a:r>
            <a:r>
              <a:rPr lang="en-GB" sz="2000" dirty="0">
                <a:solidFill>
                  <a:srgbClr val="005000"/>
                </a:solidFill>
                <a:latin typeface="+mn-lt"/>
                <a:cs typeface="+mn-cs"/>
              </a:rPr>
              <a:t> </a:t>
            </a:r>
            <a:r>
              <a:rPr lang="en-GB" sz="2000" dirty="0" err="1">
                <a:solidFill>
                  <a:srgbClr val="005000"/>
                </a:solidFill>
                <a:latin typeface="+mn-lt"/>
                <a:cs typeface="+mn-cs"/>
              </a:rPr>
              <a:t>em</a:t>
            </a:r>
            <a:r>
              <a:rPr lang="en-GB" sz="2000" dirty="0">
                <a:solidFill>
                  <a:srgbClr val="005000"/>
                </a:solidFill>
                <a:latin typeface="+mn-lt"/>
                <a:cs typeface="+mn-cs"/>
              </a:rPr>
              <a:t> 50ms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0" algn="l"/>
                <a:tab pos="962025" algn="l"/>
                <a:tab pos="1924050" algn="l"/>
                <a:tab pos="2886075" algn="l"/>
                <a:tab pos="3848100" algn="l"/>
                <a:tab pos="4810125" algn="l"/>
                <a:tab pos="5772150" algn="l"/>
                <a:tab pos="6734175" algn="l"/>
                <a:tab pos="7696200" algn="l"/>
                <a:tab pos="8658225" algn="l"/>
                <a:tab pos="9620250" algn="l"/>
                <a:tab pos="10582275" algn="l"/>
              </a:tabLst>
              <a:defRPr/>
            </a:pPr>
            <a:r>
              <a:rPr lang="en-GB" sz="2000" dirty="0" err="1">
                <a:solidFill>
                  <a:srgbClr val="005000"/>
                </a:solidFill>
                <a:latin typeface="+mn-lt"/>
                <a:cs typeface="+mn-cs"/>
              </a:rPr>
              <a:t>Provisionamento</a:t>
            </a:r>
            <a:r>
              <a:rPr lang="en-GB" sz="2000" dirty="0">
                <a:solidFill>
                  <a:srgbClr val="005000"/>
                </a:solidFill>
                <a:latin typeface="+mn-lt"/>
                <a:cs typeface="+mn-cs"/>
              </a:rPr>
              <a:t> </a:t>
            </a:r>
            <a:r>
              <a:rPr lang="en-GB" sz="2000" dirty="0" err="1">
                <a:solidFill>
                  <a:srgbClr val="005000"/>
                </a:solidFill>
                <a:latin typeface="+mn-lt"/>
                <a:cs typeface="+mn-cs"/>
              </a:rPr>
              <a:t>automático</a:t>
            </a:r>
            <a:r>
              <a:rPr lang="en-GB" sz="2000" dirty="0">
                <a:solidFill>
                  <a:srgbClr val="005000"/>
                </a:solidFill>
                <a:latin typeface="+mn-lt"/>
                <a:cs typeface="+mn-cs"/>
              </a:rPr>
              <a:t> e </a:t>
            </a:r>
            <a:r>
              <a:rPr lang="en-GB" sz="2000" dirty="0" err="1">
                <a:solidFill>
                  <a:srgbClr val="005000"/>
                </a:solidFill>
                <a:latin typeface="+mn-lt"/>
                <a:cs typeface="+mn-cs"/>
              </a:rPr>
              <a:t>gerência</a:t>
            </a:r>
            <a:r>
              <a:rPr lang="en-GB" sz="2000" dirty="0">
                <a:solidFill>
                  <a:srgbClr val="005000"/>
                </a:solidFill>
                <a:latin typeface="+mn-lt"/>
                <a:cs typeface="+mn-cs"/>
              </a:rPr>
              <a:t> via </a:t>
            </a:r>
            <a:r>
              <a:rPr lang="en-GB" sz="2000" dirty="0" err="1">
                <a:solidFill>
                  <a:srgbClr val="005000"/>
                </a:solidFill>
                <a:latin typeface="+mn-lt"/>
                <a:cs typeface="+mn-cs"/>
              </a:rPr>
              <a:t>DmView</a:t>
            </a:r>
            <a:endParaRPr lang="en-GB" sz="2000" dirty="0">
              <a:solidFill>
                <a:srgbClr val="005000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rgbClr val="005000"/>
              </a:solidFill>
              <a:latin typeface="Myriad Web Pro" pitchFamily="34" charset="0"/>
              <a:cs typeface="+mn-cs"/>
            </a:endParaRPr>
          </a:p>
        </p:txBody>
      </p:sp>
      <p:grpSp>
        <p:nvGrpSpPr>
          <p:cNvPr id="6" name="Grupo 78"/>
          <p:cNvGrpSpPr>
            <a:grpSpLocks/>
          </p:cNvGrpSpPr>
          <p:nvPr/>
        </p:nvGrpSpPr>
        <p:grpSpPr bwMode="auto">
          <a:xfrm>
            <a:off x="5364857" y="3500214"/>
            <a:ext cx="3599631" cy="2593082"/>
            <a:chOff x="5076056" y="2781301"/>
            <a:chExt cx="4175894" cy="2951956"/>
          </a:xfrm>
        </p:grpSpPr>
        <p:grpSp>
          <p:nvGrpSpPr>
            <p:cNvPr id="7" name="Grupo 197"/>
            <p:cNvGrpSpPr>
              <a:grpSpLocks/>
            </p:cNvGrpSpPr>
            <p:nvPr/>
          </p:nvGrpSpPr>
          <p:grpSpPr bwMode="auto">
            <a:xfrm>
              <a:off x="5076056" y="2781303"/>
              <a:ext cx="4175894" cy="2951956"/>
              <a:chOff x="4472806" y="3481851"/>
              <a:chExt cx="4355976" cy="3070829"/>
            </a:xfrm>
          </p:grpSpPr>
          <p:sp>
            <p:nvSpPr>
              <p:cNvPr id="9" name="Oval 320"/>
              <p:cNvSpPr>
                <a:spLocks noChangeArrowheads="1"/>
              </p:cNvSpPr>
              <p:nvPr/>
            </p:nvSpPr>
            <p:spPr bwMode="auto">
              <a:xfrm rot="16615163" flipV="1">
                <a:off x="6460462" y="2832859"/>
                <a:ext cx="854705" cy="2152689"/>
              </a:xfrm>
              <a:prstGeom prst="ellipse">
                <a:avLst/>
              </a:prstGeom>
              <a:noFill/>
              <a:ln w="2844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lIns="96204" tIns="48102" rIns="96204" bIns="48102" anchor="ctr"/>
              <a:lstStyle/>
              <a:p>
                <a:pPr>
                  <a:lnSpc>
                    <a:spcPct val="104000"/>
                  </a:lnSpc>
                  <a:buClr>
                    <a:srgbClr val="000000"/>
                  </a:buClr>
                  <a:buSzPct val="100000"/>
                  <a:buFont typeface="Arial" pitchFamily="34" charset="0"/>
                  <a:buNone/>
                </a:pPr>
                <a:endParaRPr lang="pt-BR">
                  <a:latin typeface="Book Antiqua" pitchFamily="18" charset="0"/>
                </a:endParaRPr>
              </a:p>
            </p:txBody>
          </p:sp>
          <p:pic>
            <p:nvPicPr>
              <p:cNvPr id="10" name="Picture 25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633046" y="5634513"/>
                <a:ext cx="590550" cy="5940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42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69150" y="4235797"/>
                <a:ext cx="912813" cy="32297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pic>
            <p:nvPicPr>
              <p:cNvPr id="12" name="Picture 2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472806" y="5340047"/>
                <a:ext cx="1817688" cy="1084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17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533382" y="4603880"/>
                <a:ext cx="1295400" cy="9754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4" name="Group 322"/>
              <p:cNvGrpSpPr>
                <a:grpSpLocks/>
              </p:cNvGrpSpPr>
              <p:nvPr/>
            </p:nvGrpSpPr>
            <p:grpSpPr bwMode="auto">
              <a:xfrm>
                <a:off x="5624933" y="3646859"/>
                <a:ext cx="357209" cy="258221"/>
                <a:chOff x="2496" y="2496"/>
                <a:chExt cx="222" cy="144"/>
              </a:xfrm>
            </p:grpSpPr>
            <p:grpSp>
              <p:nvGrpSpPr>
                <p:cNvPr id="54" name="Group 323"/>
                <p:cNvGrpSpPr>
                  <a:grpSpLocks/>
                </p:cNvGrpSpPr>
                <p:nvPr/>
              </p:nvGrpSpPr>
              <p:grpSpPr bwMode="auto">
                <a:xfrm>
                  <a:off x="2496" y="2496"/>
                  <a:ext cx="222" cy="144"/>
                  <a:chOff x="2496" y="2496"/>
                  <a:chExt cx="222" cy="144"/>
                </a:xfrm>
              </p:grpSpPr>
              <p:sp>
                <p:nvSpPr>
                  <p:cNvPr id="74" name="Rectangle 324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2574"/>
                    <a:ext cx="170" cy="66"/>
                  </a:xfrm>
                  <a:prstGeom prst="rect">
                    <a:avLst/>
                  </a:prstGeom>
                  <a:solidFill>
                    <a:srgbClr val="0096D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lnSpc>
                        <a:spcPct val="104000"/>
                      </a:lnSpc>
                      <a:buClr>
                        <a:srgbClr val="000000"/>
                      </a:buClr>
                      <a:buSzPct val="100000"/>
                      <a:buFont typeface="Arial" pitchFamily="34" charset="0"/>
                      <a:buNone/>
                    </a:pPr>
                    <a:endParaRPr lang="pt-BR">
                      <a:latin typeface="Book Antiqua" pitchFamily="18" charset="0"/>
                    </a:endParaRPr>
                  </a:p>
                </p:txBody>
              </p:sp>
              <p:sp>
                <p:nvSpPr>
                  <p:cNvPr id="75" name="Rectangle 325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2575"/>
                    <a:ext cx="169" cy="65"/>
                  </a:xfrm>
                  <a:prstGeom prst="rect">
                    <a:avLst/>
                  </a:prstGeom>
                  <a:solidFill>
                    <a:srgbClr val="0096D5"/>
                  </a:solidFill>
                  <a:ln w="4680">
                    <a:solidFill>
                      <a:srgbClr val="AAE6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lnSpc>
                        <a:spcPct val="104000"/>
                      </a:lnSpc>
                      <a:buClr>
                        <a:srgbClr val="000000"/>
                      </a:buClr>
                      <a:buSzPct val="100000"/>
                      <a:buFont typeface="Arial" pitchFamily="34" charset="0"/>
                      <a:buNone/>
                    </a:pPr>
                    <a:endParaRPr lang="pt-BR">
                      <a:latin typeface="Book Antiqua" pitchFamily="18" charset="0"/>
                    </a:endParaRPr>
                  </a:p>
                </p:txBody>
              </p:sp>
              <p:sp>
                <p:nvSpPr>
                  <p:cNvPr id="76" name="Freeform 326"/>
                  <p:cNvSpPr>
                    <a:spLocks noChangeArrowheads="1"/>
                  </p:cNvSpPr>
                  <p:nvPr/>
                </p:nvSpPr>
                <p:spPr bwMode="auto">
                  <a:xfrm>
                    <a:off x="2666" y="2496"/>
                    <a:ext cx="52" cy="144"/>
                  </a:xfrm>
                  <a:custGeom>
                    <a:avLst/>
                    <a:gdLst>
                      <a:gd name="T0" fmla="*/ 0 w 109"/>
                      <a:gd name="T1" fmla="*/ 1 h 255"/>
                      <a:gd name="T2" fmla="*/ 0 w 109"/>
                      <a:gd name="T3" fmla="*/ 0 h 255"/>
                      <a:gd name="T4" fmla="*/ 0 w 109"/>
                      <a:gd name="T5" fmla="*/ 1 h 255"/>
                      <a:gd name="T6" fmla="*/ 0 w 109"/>
                      <a:gd name="T7" fmla="*/ 1 h 255"/>
                      <a:gd name="T8" fmla="*/ 0 w 109"/>
                      <a:gd name="T9" fmla="*/ 1 h 25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9"/>
                      <a:gd name="T16" fmla="*/ 0 h 255"/>
                      <a:gd name="T17" fmla="*/ 109 w 109"/>
                      <a:gd name="T18" fmla="*/ 255 h 25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9" h="255">
                        <a:moveTo>
                          <a:pt x="0" y="138"/>
                        </a:moveTo>
                        <a:lnTo>
                          <a:pt x="109" y="0"/>
                        </a:lnTo>
                        <a:lnTo>
                          <a:pt x="109" y="117"/>
                        </a:lnTo>
                        <a:lnTo>
                          <a:pt x="0" y="255"/>
                        </a:lnTo>
                        <a:lnTo>
                          <a:pt x="0" y="138"/>
                        </a:lnTo>
                        <a:close/>
                      </a:path>
                    </a:pathLst>
                  </a:custGeom>
                  <a:solidFill>
                    <a:srgbClr val="005A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77" name="Freeform 327"/>
                  <p:cNvSpPr>
                    <a:spLocks noChangeArrowheads="1"/>
                  </p:cNvSpPr>
                  <p:nvPr/>
                </p:nvSpPr>
                <p:spPr bwMode="auto">
                  <a:xfrm>
                    <a:off x="2666" y="2496"/>
                    <a:ext cx="52" cy="144"/>
                  </a:xfrm>
                  <a:custGeom>
                    <a:avLst/>
                    <a:gdLst>
                      <a:gd name="T0" fmla="*/ 0 w 109"/>
                      <a:gd name="T1" fmla="*/ 1 h 255"/>
                      <a:gd name="T2" fmla="*/ 0 w 109"/>
                      <a:gd name="T3" fmla="*/ 0 h 255"/>
                      <a:gd name="T4" fmla="*/ 0 w 109"/>
                      <a:gd name="T5" fmla="*/ 1 h 255"/>
                      <a:gd name="T6" fmla="*/ 0 w 109"/>
                      <a:gd name="T7" fmla="*/ 1 h 255"/>
                      <a:gd name="T8" fmla="*/ 0 w 109"/>
                      <a:gd name="T9" fmla="*/ 1 h 25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9"/>
                      <a:gd name="T16" fmla="*/ 0 h 255"/>
                      <a:gd name="T17" fmla="*/ 109 w 109"/>
                      <a:gd name="T18" fmla="*/ 255 h 25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9" h="255">
                        <a:moveTo>
                          <a:pt x="0" y="138"/>
                        </a:moveTo>
                        <a:lnTo>
                          <a:pt x="109" y="0"/>
                        </a:lnTo>
                        <a:lnTo>
                          <a:pt x="109" y="117"/>
                        </a:lnTo>
                        <a:lnTo>
                          <a:pt x="0" y="255"/>
                        </a:lnTo>
                        <a:lnTo>
                          <a:pt x="0" y="138"/>
                        </a:lnTo>
                        <a:close/>
                      </a:path>
                    </a:pathLst>
                  </a:custGeom>
                  <a:solidFill>
                    <a:srgbClr val="005A80"/>
                  </a:solidFill>
                  <a:ln w="4680">
                    <a:solidFill>
                      <a:srgbClr val="AAE6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78" name="Freeform 328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2496"/>
                    <a:ext cx="222" cy="78"/>
                  </a:xfrm>
                  <a:custGeom>
                    <a:avLst/>
                    <a:gdLst>
                      <a:gd name="T0" fmla="*/ 0 w 463"/>
                      <a:gd name="T1" fmla="*/ 1 h 138"/>
                      <a:gd name="T2" fmla="*/ 0 w 463"/>
                      <a:gd name="T3" fmla="*/ 0 h 138"/>
                      <a:gd name="T4" fmla="*/ 0 w 463"/>
                      <a:gd name="T5" fmla="*/ 0 h 138"/>
                      <a:gd name="T6" fmla="*/ 0 w 463"/>
                      <a:gd name="T7" fmla="*/ 1 h 138"/>
                      <a:gd name="T8" fmla="*/ 0 w 463"/>
                      <a:gd name="T9" fmla="*/ 1 h 1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63"/>
                      <a:gd name="T16" fmla="*/ 0 h 138"/>
                      <a:gd name="T17" fmla="*/ 463 w 463"/>
                      <a:gd name="T18" fmla="*/ 138 h 1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63" h="138">
                        <a:moveTo>
                          <a:pt x="354" y="138"/>
                        </a:moveTo>
                        <a:lnTo>
                          <a:pt x="463" y="0"/>
                        </a:lnTo>
                        <a:lnTo>
                          <a:pt x="109" y="0"/>
                        </a:lnTo>
                        <a:lnTo>
                          <a:pt x="0" y="138"/>
                        </a:lnTo>
                        <a:lnTo>
                          <a:pt x="354" y="138"/>
                        </a:lnTo>
                        <a:close/>
                      </a:path>
                    </a:pathLst>
                  </a:custGeom>
                  <a:solidFill>
                    <a:srgbClr val="00B4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79" name="Freeform 329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2496"/>
                    <a:ext cx="222" cy="78"/>
                  </a:xfrm>
                  <a:custGeom>
                    <a:avLst/>
                    <a:gdLst>
                      <a:gd name="T0" fmla="*/ 0 w 463"/>
                      <a:gd name="T1" fmla="*/ 1 h 138"/>
                      <a:gd name="T2" fmla="*/ 0 w 463"/>
                      <a:gd name="T3" fmla="*/ 0 h 138"/>
                      <a:gd name="T4" fmla="*/ 0 w 463"/>
                      <a:gd name="T5" fmla="*/ 0 h 138"/>
                      <a:gd name="T6" fmla="*/ 0 w 463"/>
                      <a:gd name="T7" fmla="*/ 1 h 138"/>
                      <a:gd name="T8" fmla="*/ 0 w 463"/>
                      <a:gd name="T9" fmla="*/ 1 h 1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63"/>
                      <a:gd name="T16" fmla="*/ 0 h 138"/>
                      <a:gd name="T17" fmla="*/ 463 w 463"/>
                      <a:gd name="T18" fmla="*/ 138 h 1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63" h="138">
                        <a:moveTo>
                          <a:pt x="354" y="138"/>
                        </a:moveTo>
                        <a:lnTo>
                          <a:pt x="463" y="0"/>
                        </a:lnTo>
                        <a:lnTo>
                          <a:pt x="109" y="0"/>
                        </a:lnTo>
                        <a:lnTo>
                          <a:pt x="0" y="138"/>
                        </a:lnTo>
                        <a:lnTo>
                          <a:pt x="354" y="138"/>
                        </a:lnTo>
                        <a:close/>
                      </a:path>
                    </a:pathLst>
                  </a:custGeom>
                  <a:solidFill>
                    <a:srgbClr val="00B4FF"/>
                  </a:solidFill>
                  <a:ln w="4680">
                    <a:solidFill>
                      <a:srgbClr val="AAE6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55" name="Group 330"/>
                <p:cNvGrpSpPr>
                  <a:grpSpLocks/>
                </p:cNvGrpSpPr>
                <p:nvPr/>
              </p:nvGrpSpPr>
              <p:grpSpPr bwMode="auto">
                <a:xfrm>
                  <a:off x="2520" y="2498"/>
                  <a:ext cx="172" cy="71"/>
                  <a:chOff x="2520" y="2498"/>
                  <a:chExt cx="172" cy="71"/>
                </a:xfrm>
              </p:grpSpPr>
              <p:grpSp>
                <p:nvGrpSpPr>
                  <p:cNvPr id="56" name="Group 331"/>
                  <p:cNvGrpSpPr>
                    <a:grpSpLocks/>
                  </p:cNvGrpSpPr>
                  <p:nvPr/>
                </p:nvGrpSpPr>
                <p:grpSpPr bwMode="auto">
                  <a:xfrm>
                    <a:off x="2520" y="2498"/>
                    <a:ext cx="170" cy="68"/>
                    <a:chOff x="2520" y="2498"/>
                    <a:chExt cx="170" cy="68"/>
                  </a:xfrm>
                </p:grpSpPr>
                <p:sp>
                  <p:nvSpPr>
                    <p:cNvPr id="66" name="Freeform 3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96" y="2531"/>
                      <a:ext cx="72" cy="26"/>
                    </a:xfrm>
                    <a:custGeom>
                      <a:avLst/>
                      <a:gdLst>
                        <a:gd name="T0" fmla="*/ 0 w 151"/>
                        <a:gd name="T1" fmla="*/ 1 h 46"/>
                        <a:gd name="T2" fmla="*/ 0 w 151"/>
                        <a:gd name="T3" fmla="*/ 1 h 46"/>
                        <a:gd name="T4" fmla="*/ 0 w 151"/>
                        <a:gd name="T5" fmla="*/ 1 h 46"/>
                        <a:gd name="T6" fmla="*/ 0 w 151"/>
                        <a:gd name="T7" fmla="*/ 1 h 46"/>
                        <a:gd name="T8" fmla="*/ 0 w 151"/>
                        <a:gd name="T9" fmla="*/ 1 h 46"/>
                        <a:gd name="T10" fmla="*/ 0 w 151"/>
                        <a:gd name="T11" fmla="*/ 0 h 46"/>
                        <a:gd name="T12" fmla="*/ 0 w 151"/>
                        <a:gd name="T13" fmla="*/ 1 h 46"/>
                        <a:gd name="T14" fmla="*/ 0 w 151"/>
                        <a:gd name="T15" fmla="*/ 1 h 4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51"/>
                        <a:gd name="T25" fmla="*/ 0 h 46"/>
                        <a:gd name="T26" fmla="*/ 151 w 151"/>
                        <a:gd name="T27" fmla="*/ 46 h 4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51" h="46">
                          <a:moveTo>
                            <a:pt x="13" y="8"/>
                          </a:moveTo>
                          <a:lnTo>
                            <a:pt x="0" y="25"/>
                          </a:lnTo>
                          <a:lnTo>
                            <a:pt x="90" y="25"/>
                          </a:lnTo>
                          <a:lnTo>
                            <a:pt x="77" y="46"/>
                          </a:lnTo>
                          <a:lnTo>
                            <a:pt x="151" y="21"/>
                          </a:lnTo>
                          <a:lnTo>
                            <a:pt x="113" y="0"/>
                          </a:lnTo>
                          <a:lnTo>
                            <a:pt x="103" y="8"/>
                          </a:lnTo>
                          <a:lnTo>
                            <a:pt x="13" y="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67" name="Freeform 3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96" y="2531"/>
                      <a:ext cx="72" cy="26"/>
                    </a:xfrm>
                    <a:custGeom>
                      <a:avLst/>
                      <a:gdLst>
                        <a:gd name="T0" fmla="*/ 0 w 151"/>
                        <a:gd name="T1" fmla="*/ 1 h 46"/>
                        <a:gd name="T2" fmla="*/ 0 w 151"/>
                        <a:gd name="T3" fmla="*/ 1 h 46"/>
                        <a:gd name="T4" fmla="*/ 0 w 151"/>
                        <a:gd name="T5" fmla="*/ 1 h 46"/>
                        <a:gd name="T6" fmla="*/ 0 w 151"/>
                        <a:gd name="T7" fmla="*/ 1 h 46"/>
                        <a:gd name="T8" fmla="*/ 0 w 151"/>
                        <a:gd name="T9" fmla="*/ 1 h 46"/>
                        <a:gd name="T10" fmla="*/ 0 w 151"/>
                        <a:gd name="T11" fmla="*/ 0 h 46"/>
                        <a:gd name="T12" fmla="*/ 0 w 151"/>
                        <a:gd name="T13" fmla="*/ 1 h 46"/>
                        <a:gd name="T14" fmla="*/ 0 w 151"/>
                        <a:gd name="T15" fmla="*/ 1 h 4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51"/>
                        <a:gd name="T25" fmla="*/ 0 h 46"/>
                        <a:gd name="T26" fmla="*/ 151 w 151"/>
                        <a:gd name="T27" fmla="*/ 46 h 4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51" h="46">
                          <a:moveTo>
                            <a:pt x="13" y="8"/>
                          </a:moveTo>
                          <a:lnTo>
                            <a:pt x="0" y="25"/>
                          </a:lnTo>
                          <a:lnTo>
                            <a:pt x="90" y="25"/>
                          </a:lnTo>
                          <a:lnTo>
                            <a:pt x="77" y="46"/>
                          </a:lnTo>
                          <a:lnTo>
                            <a:pt x="151" y="21"/>
                          </a:lnTo>
                          <a:lnTo>
                            <a:pt x="113" y="0"/>
                          </a:lnTo>
                          <a:lnTo>
                            <a:pt x="103" y="8"/>
                          </a:lnTo>
                          <a:lnTo>
                            <a:pt x="13" y="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68" name="Freeform 3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18" y="2498"/>
                      <a:ext cx="72" cy="28"/>
                    </a:xfrm>
                    <a:custGeom>
                      <a:avLst/>
                      <a:gdLst>
                        <a:gd name="T0" fmla="*/ 0 w 151"/>
                        <a:gd name="T1" fmla="*/ 1 h 50"/>
                        <a:gd name="T2" fmla="*/ 0 w 151"/>
                        <a:gd name="T3" fmla="*/ 1 h 50"/>
                        <a:gd name="T4" fmla="*/ 0 w 151"/>
                        <a:gd name="T5" fmla="*/ 1 h 50"/>
                        <a:gd name="T6" fmla="*/ 0 w 151"/>
                        <a:gd name="T7" fmla="*/ 1 h 50"/>
                        <a:gd name="T8" fmla="*/ 0 w 151"/>
                        <a:gd name="T9" fmla="*/ 1 h 50"/>
                        <a:gd name="T10" fmla="*/ 0 w 151"/>
                        <a:gd name="T11" fmla="*/ 0 h 50"/>
                        <a:gd name="T12" fmla="*/ 0 w 151"/>
                        <a:gd name="T13" fmla="*/ 1 h 50"/>
                        <a:gd name="T14" fmla="*/ 0 w 151"/>
                        <a:gd name="T15" fmla="*/ 1 h 5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51"/>
                        <a:gd name="T25" fmla="*/ 0 h 50"/>
                        <a:gd name="T26" fmla="*/ 151 w 151"/>
                        <a:gd name="T27" fmla="*/ 50 h 5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51" h="50">
                          <a:moveTo>
                            <a:pt x="13" y="13"/>
                          </a:moveTo>
                          <a:lnTo>
                            <a:pt x="0" y="29"/>
                          </a:lnTo>
                          <a:lnTo>
                            <a:pt x="90" y="29"/>
                          </a:lnTo>
                          <a:lnTo>
                            <a:pt x="74" y="50"/>
                          </a:lnTo>
                          <a:lnTo>
                            <a:pt x="151" y="21"/>
                          </a:lnTo>
                          <a:lnTo>
                            <a:pt x="110" y="0"/>
                          </a:lnTo>
                          <a:lnTo>
                            <a:pt x="103" y="13"/>
                          </a:lnTo>
                          <a:lnTo>
                            <a:pt x="13" y="1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69" name="Freeform 3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18" y="2498"/>
                      <a:ext cx="72" cy="28"/>
                    </a:xfrm>
                    <a:custGeom>
                      <a:avLst/>
                      <a:gdLst>
                        <a:gd name="T0" fmla="*/ 0 w 151"/>
                        <a:gd name="T1" fmla="*/ 1 h 50"/>
                        <a:gd name="T2" fmla="*/ 0 w 151"/>
                        <a:gd name="T3" fmla="*/ 1 h 50"/>
                        <a:gd name="T4" fmla="*/ 0 w 151"/>
                        <a:gd name="T5" fmla="*/ 1 h 50"/>
                        <a:gd name="T6" fmla="*/ 0 w 151"/>
                        <a:gd name="T7" fmla="*/ 1 h 50"/>
                        <a:gd name="T8" fmla="*/ 0 w 151"/>
                        <a:gd name="T9" fmla="*/ 1 h 50"/>
                        <a:gd name="T10" fmla="*/ 0 w 151"/>
                        <a:gd name="T11" fmla="*/ 0 h 50"/>
                        <a:gd name="T12" fmla="*/ 0 w 151"/>
                        <a:gd name="T13" fmla="*/ 1 h 50"/>
                        <a:gd name="T14" fmla="*/ 0 w 151"/>
                        <a:gd name="T15" fmla="*/ 1 h 5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51"/>
                        <a:gd name="T25" fmla="*/ 0 h 50"/>
                        <a:gd name="T26" fmla="*/ 151 w 151"/>
                        <a:gd name="T27" fmla="*/ 50 h 5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51" h="50">
                          <a:moveTo>
                            <a:pt x="13" y="13"/>
                          </a:moveTo>
                          <a:lnTo>
                            <a:pt x="0" y="29"/>
                          </a:lnTo>
                          <a:lnTo>
                            <a:pt x="90" y="29"/>
                          </a:lnTo>
                          <a:lnTo>
                            <a:pt x="74" y="50"/>
                          </a:lnTo>
                          <a:lnTo>
                            <a:pt x="151" y="21"/>
                          </a:lnTo>
                          <a:lnTo>
                            <a:pt x="110" y="0"/>
                          </a:lnTo>
                          <a:lnTo>
                            <a:pt x="103" y="13"/>
                          </a:lnTo>
                          <a:lnTo>
                            <a:pt x="13" y="1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70" name="Freeform 3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20" y="2540"/>
                      <a:ext cx="72" cy="26"/>
                    </a:xfrm>
                    <a:custGeom>
                      <a:avLst/>
                      <a:gdLst>
                        <a:gd name="T0" fmla="*/ 0 w 151"/>
                        <a:gd name="T1" fmla="*/ 1 h 46"/>
                        <a:gd name="T2" fmla="*/ 0 w 151"/>
                        <a:gd name="T3" fmla="*/ 1 h 46"/>
                        <a:gd name="T4" fmla="*/ 0 w 151"/>
                        <a:gd name="T5" fmla="*/ 1 h 46"/>
                        <a:gd name="T6" fmla="*/ 0 w 151"/>
                        <a:gd name="T7" fmla="*/ 0 h 46"/>
                        <a:gd name="T8" fmla="*/ 0 w 151"/>
                        <a:gd name="T9" fmla="*/ 1 h 46"/>
                        <a:gd name="T10" fmla="*/ 0 w 151"/>
                        <a:gd name="T11" fmla="*/ 1 h 46"/>
                        <a:gd name="T12" fmla="*/ 0 w 151"/>
                        <a:gd name="T13" fmla="*/ 1 h 46"/>
                        <a:gd name="T14" fmla="*/ 0 w 151"/>
                        <a:gd name="T15" fmla="*/ 1 h 4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51"/>
                        <a:gd name="T25" fmla="*/ 0 h 46"/>
                        <a:gd name="T26" fmla="*/ 151 w 151"/>
                        <a:gd name="T27" fmla="*/ 46 h 4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51" h="46">
                          <a:moveTo>
                            <a:pt x="139" y="38"/>
                          </a:moveTo>
                          <a:lnTo>
                            <a:pt x="151" y="21"/>
                          </a:lnTo>
                          <a:lnTo>
                            <a:pt x="58" y="21"/>
                          </a:lnTo>
                          <a:lnTo>
                            <a:pt x="74" y="0"/>
                          </a:lnTo>
                          <a:lnTo>
                            <a:pt x="0" y="25"/>
                          </a:lnTo>
                          <a:lnTo>
                            <a:pt x="39" y="46"/>
                          </a:lnTo>
                          <a:lnTo>
                            <a:pt x="45" y="38"/>
                          </a:lnTo>
                          <a:lnTo>
                            <a:pt x="139" y="3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71" name="Freeform 3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20" y="2540"/>
                      <a:ext cx="72" cy="26"/>
                    </a:xfrm>
                    <a:custGeom>
                      <a:avLst/>
                      <a:gdLst>
                        <a:gd name="T0" fmla="*/ 0 w 151"/>
                        <a:gd name="T1" fmla="*/ 1 h 46"/>
                        <a:gd name="T2" fmla="*/ 0 w 151"/>
                        <a:gd name="T3" fmla="*/ 1 h 46"/>
                        <a:gd name="T4" fmla="*/ 0 w 151"/>
                        <a:gd name="T5" fmla="*/ 1 h 46"/>
                        <a:gd name="T6" fmla="*/ 0 w 151"/>
                        <a:gd name="T7" fmla="*/ 0 h 46"/>
                        <a:gd name="T8" fmla="*/ 0 w 151"/>
                        <a:gd name="T9" fmla="*/ 1 h 46"/>
                        <a:gd name="T10" fmla="*/ 0 w 151"/>
                        <a:gd name="T11" fmla="*/ 1 h 46"/>
                        <a:gd name="T12" fmla="*/ 0 w 151"/>
                        <a:gd name="T13" fmla="*/ 1 h 46"/>
                        <a:gd name="T14" fmla="*/ 0 w 151"/>
                        <a:gd name="T15" fmla="*/ 1 h 4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51"/>
                        <a:gd name="T25" fmla="*/ 0 h 46"/>
                        <a:gd name="T26" fmla="*/ 151 w 151"/>
                        <a:gd name="T27" fmla="*/ 46 h 4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51" h="46">
                          <a:moveTo>
                            <a:pt x="139" y="38"/>
                          </a:moveTo>
                          <a:lnTo>
                            <a:pt x="151" y="21"/>
                          </a:lnTo>
                          <a:lnTo>
                            <a:pt x="58" y="21"/>
                          </a:lnTo>
                          <a:lnTo>
                            <a:pt x="74" y="0"/>
                          </a:lnTo>
                          <a:lnTo>
                            <a:pt x="0" y="25"/>
                          </a:lnTo>
                          <a:lnTo>
                            <a:pt x="39" y="46"/>
                          </a:lnTo>
                          <a:lnTo>
                            <a:pt x="45" y="38"/>
                          </a:lnTo>
                          <a:lnTo>
                            <a:pt x="139" y="3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72" name="Freeform 3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1" y="2508"/>
                      <a:ext cx="72" cy="28"/>
                    </a:xfrm>
                    <a:custGeom>
                      <a:avLst/>
                      <a:gdLst>
                        <a:gd name="T0" fmla="*/ 0 w 151"/>
                        <a:gd name="T1" fmla="*/ 1 h 50"/>
                        <a:gd name="T2" fmla="*/ 0 w 151"/>
                        <a:gd name="T3" fmla="*/ 1 h 50"/>
                        <a:gd name="T4" fmla="*/ 0 w 151"/>
                        <a:gd name="T5" fmla="*/ 1 h 50"/>
                        <a:gd name="T6" fmla="*/ 0 w 151"/>
                        <a:gd name="T7" fmla="*/ 0 h 50"/>
                        <a:gd name="T8" fmla="*/ 0 w 151"/>
                        <a:gd name="T9" fmla="*/ 1 h 50"/>
                        <a:gd name="T10" fmla="*/ 0 w 151"/>
                        <a:gd name="T11" fmla="*/ 1 h 50"/>
                        <a:gd name="T12" fmla="*/ 0 w 151"/>
                        <a:gd name="T13" fmla="*/ 1 h 50"/>
                        <a:gd name="T14" fmla="*/ 0 w 151"/>
                        <a:gd name="T15" fmla="*/ 1 h 5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51"/>
                        <a:gd name="T25" fmla="*/ 0 h 50"/>
                        <a:gd name="T26" fmla="*/ 151 w 151"/>
                        <a:gd name="T27" fmla="*/ 50 h 5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51" h="50">
                          <a:moveTo>
                            <a:pt x="138" y="37"/>
                          </a:moveTo>
                          <a:lnTo>
                            <a:pt x="151" y="21"/>
                          </a:lnTo>
                          <a:lnTo>
                            <a:pt x="61" y="21"/>
                          </a:lnTo>
                          <a:lnTo>
                            <a:pt x="77" y="0"/>
                          </a:lnTo>
                          <a:lnTo>
                            <a:pt x="0" y="29"/>
                          </a:lnTo>
                          <a:lnTo>
                            <a:pt x="42" y="50"/>
                          </a:lnTo>
                          <a:lnTo>
                            <a:pt x="48" y="37"/>
                          </a:lnTo>
                          <a:lnTo>
                            <a:pt x="138" y="3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73" name="Freeform 3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1" y="2508"/>
                      <a:ext cx="72" cy="28"/>
                    </a:xfrm>
                    <a:custGeom>
                      <a:avLst/>
                      <a:gdLst>
                        <a:gd name="T0" fmla="*/ 0 w 151"/>
                        <a:gd name="T1" fmla="*/ 1 h 50"/>
                        <a:gd name="T2" fmla="*/ 0 w 151"/>
                        <a:gd name="T3" fmla="*/ 1 h 50"/>
                        <a:gd name="T4" fmla="*/ 0 w 151"/>
                        <a:gd name="T5" fmla="*/ 1 h 50"/>
                        <a:gd name="T6" fmla="*/ 0 w 151"/>
                        <a:gd name="T7" fmla="*/ 0 h 50"/>
                        <a:gd name="T8" fmla="*/ 0 w 151"/>
                        <a:gd name="T9" fmla="*/ 1 h 50"/>
                        <a:gd name="T10" fmla="*/ 0 w 151"/>
                        <a:gd name="T11" fmla="*/ 1 h 50"/>
                        <a:gd name="T12" fmla="*/ 0 w 151"/>
                        <a:gd name="T13" fmla="*/ 1 h 50"/>
                        <a:gd name="T14" fmla="*/ 0 w 151"/>
                        <a:gd name="T15" fmla="*/ 1 h 5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51"/>
                        <a:gd name="T25" fmla="*/ 0 h 50"/>
                        <a:gd name="T26" fmla="*/ 151 w 151"/>
                        <a:gd name="T27" fmla="*/ 50 h 5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51" h="50">
                          <a:moveTo>
                            <a:pt x="138" y="37"/>
                          </a:moveTo>
                          <a:lnTo>
                            <a:pt x="151" y="21"/>
                          </a:lnTo>
                          <a:lnTo>
                            <a:pt x="61" y="21"/>
                          </a:lnTo>
                          <a:lnTo>
                            <a:pt x="77" y="0"/>
                          </a:lnTo>
                          <a:lnTo>
                            <a:pt x="0" y="29"/>
                          </a:lnTo>
                          <a:lnTo>
                            <a:pt x="42" y="50"/>
                          </a:lnTo>
                          <a:lnTo>
                            <a:pt x="48" y="37"/>
                          </a:lnTo>
                          <a:lnTo>
                            <a:pt x="138" y="3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/>
                    </a:p>
                  </p:txBody>
                </p:sp>
              </p:grpSp>
              <p:grpSp>
                <p:nvGrpSpPr>
                  <p:cNvPr id="57" name="Group 340"/>
                  <p:cNvGrpSpPr>
                    <a:grpSpLocks/>
                  </p:cNvGrpSpPr>
                  <p:nvPr/>
                </p:nvGrpSpPr>
                <p:grpSpPr bwMode="auto">
                  <a:xfrm>
                    <a:off x="2522" y="2500"/>
                    <a:ext cx="170" cy="69"/>
                    <a:chOff x="2522" y="2500"/>
                    <a:chExt cx="170" cy="69"/>
                  </a:xfrm>
                </p:grpSpPr>
                <p:sp>
                  <p:nvSpPr>
                    <p:cNvPr id="58" name="Freeform 3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97" y="2534"/>
                      <a:ext cx="73" cy="26"/>
                    </a:xfrm>
                    <a:custGeom>
                      <a:avLst/>
                      <a:gdLst>
                        <a:gd name="T0" fmla="*/ 0 w 152"/>
                        <a:gd name="T1" fmla="*/ 1 h 46"/>
                        <a:gd name="T2" fmla="*/ 0 w 152"/>
                        <a:gd name="T3" fmla="*/ 1 h 46"/>
                        <a:gd name="T4" fmla="*/ 0 w 152"/>
                        <a:gd name="T5" fmla="*/ 1 h 46"/>
                        <a:gd name="T6" fmla="*/ 0 w 152"/>
                        <a:gd name="T7" fmla="*/ 1 h 46"/>
                        <a:gd name="T8" fmla="*/ 0 w 152"/>
                        <a:gd name="T9" fmla="*/ 1 h 46"/>
                        <a:gd name="T10" fmla="*/ 0 w 152"/>
                        <a:gd name="T11" fmla="*/ 0 h 46"/>
                        <a:gd name="T12" fmla="*/ 0 w 152"/>
                        <a:gd name="T13" fmla="*/ 1 h 46"/>
                        <a:gd name="T14" fmla="*/ 0 w 152"/>
                        <a:gd name="T15" fmla="*/ 1 h 4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52"/>
                        <a:gd name="T25" fmla="*/ 0 h 46"/>
                        <a:gd name="T26" fmla="*/ 152 w 152"/>
                        <a:gd name="T27" fmla="*/ 46 h 4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52" h="46">
                          <a:moveTo>
                            <a:pt x="13" y="8"/>
                          </a:moveTo>
                          <a:lnTo>
                            <a:pt x="0" y="25"/>
                          </a:lnTo>
                          <a:lnTo>
                            <a:pt x="90" y="25"/>
                          </a:lnTo>
                          <a:lnTo>
                            <a:pt x="77" y="46"/>
                          </a:lnTo>
                          <a:lnTo>
                            <a:pt x="152" y="21"/>
                          </a:lnTo>
                          <a:lnTo>
                            <a:pt x="113" y="0"/>
                          </a:lnTo>
                          <a:lnTo>
                            <a:pt x="103" y="8"/>
                          </a:lnTo>
                          <a:lnTo>
                            <a:pt x="13" y="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9" name="Freeform 3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97" y="2534"/>
                      <a:ext cx="73" cy="26"/>
                    </a:xfrm>
                    <a:custGeom>
                      <a:avLst/>
                      <a:gdLst>
                        <a:gd name="T0" fmla="*/ 0 w 152"/>
                        <a:gd name="T1" fmla="*/ 1 h 46"/>
                        <a:gd name="T2" fmla="*/ 0 w 152"/>
                        <a:gd name="T3" fmla="*/ 1 h 46"/>
                        <a:gd name="T4" fmla="*/ 0 w 152"/>
                        <a:gd name="T5" fmla="*/ 1 h 46"/>
                        <a:gd name="T6" fmla="*/ 0 w 152"/>
                        <a:gd name="T7" fmla="*/ 1 h 46"/>
                        <a:gd name="T8" fmla="*/ 0 w 152"/>
                        <a:gd name="T9" fmla="*/ 1 h 46"/>
                        <a:gd name="T10" fmla="*/ 0 w 152"/>
                        <a:gd name="T11" fmla="*/ 0 h 46"/>
                        <a:gd name="T12" fmla="*/ 0 w 152"/>
                        <a:gd name="T13" fmla="*/ 1 h 46"/>
                        <a:gd name="T14" fmla="*/ 0 w 152"/>
                        <a:gd name="T15" fmla="*/ 1 h 4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52"/>
                        <a:gd name="T25" fmla="*/ 0 h 46"/>
                        <a:gd name="T26" fmla="*/ 152 w 152"/>
                        <a:gd name="T27" fmla="*/ 46 h 4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52" h="46">
                          <a:moveTo>
                            <a:pt x="13" y="8"/>
                          </a:moveTo>
                          <a:lnTo>
                            <a:pt x="0" y="25"/>
                          </a:lnTo>
                          <a:lnTo>
                            <a:pt x="90" y="25"/>
                          </a:lnTo>
                          <a:lnTo>
                            <a:pt x="77" y="46"/>
                          </a:lnTo>
                          <a:lnTo>
                            <a:pt x="152" y="21"/>
                          </a:lnTo>
                          <a:lnTo>
                            <a:pt x="113" y="0"/>
                          </a:lnTo>
                          <a:lnTo>
                            <a:pt x="103" y="8"/>
                          </a:lnTo>
                          <a:lnTo>
                            <a:pt x="13" y="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60" name="Freeform 3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19" y="2500"/>
                      <a:ext cx="73" cy="28"/>
                    </a:xfrm>
                    <a:custGeom>
                      <a:avLst/>
                      <a:gdLst>
                        <a:gd name="T0" fmla="*/ 0 w 152"/>
                        <a:gd name="T1" fmla="*/ 1 h 50"/>
                        <a:gd name="T2" fmla="*/ 0 w 152"/>
                        <a:gd name="T3" fmla="*/ 1 h 50"/>
                        <a:gd name="T4" fmla="*/ 0 w 152"/>
                        <a:gd name="T5" fmla="*/ 1 h 50"/>
                        <a:gd name="T6" fmla="*/ 0 w 152"/>
                        <a:gd name="T7" fmla="*/ 1 h 50"/>
                        <a:gd name="T8" fmla="*/ 0 w 152"/>
                        <a:gd name="T9" fmla="*/ 1 h 50"/>
                        <a:gd name="T10" fmla="*/ 0 w 152"/>
                        <a:gd name="T11" fmla="*/ 0 h 50"/>
                        <a:gd name="T12" fmla="*/ 0 w 152"/>
                        <a:gd name="T13" fmla="*/ 1 h 50"/>
                        <a:gd name="T14" fmla="*/ 0 w 152"/>
                        <a:gd name="T15" fmla="*/ 1 h 5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52"/>
                        <a:gd name="T25" fmla="*/ 0 h 50"/>
                        <a:gd name="T26" fmla="*/ 152 w 152"/>
                        <a:gd name="T27" fmla="*/ 50 h 5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52" h="50">
                          <a:moveTo>
                            <a:pt x="13" y="13"/>
                          </a:moveTo>
                          <a:lnTo>
                            <a:pt x="0" y="30"/>
                          </a:lnTo>
                          <a:lnTo>
                            <a:pt x="90" y="30"/>
                          </a:lnTo>
                          <a:lnTo>
                            <a:pt x="74" y="50"/>
                          </a:lnTo>
                          <a:lnTo>
                            <a:pt x="152" y="21"/>
                          </a:lnTo>
                          <a:lnTo>
                            <a:pt x="110" y="0"/>
                          </a:lnTo>
                          <a:lnTo>
                            <a:pt x="103" y="13"/>
                          </a:lnTo>
                          <a:lnTo>
                            <a:pt x="13" y="13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61" name="Freeform 3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19" y="2500"/>
                      <a:ext cx="73" cy="28"/>
                    </a:xfrm>
                    <a:custGeom>
                      <a:avLst/>
                      <a:gdLst>
                        <a:gd name="T0" fmla="*/ 0 w 152"/>
                        <a:gd name="T1" fmla="*/ 1 h 50"/>
                        <a:gd name="T2" fmla="*/ 0 w 152"/>
                        <a:gd name="T3" fmla="*/ 1 h 50"/>
                        <a:gd name="T4" fmla="*/ 0 w 152"/>
                        <a:gd name="T5" fmla="*/ 1 h 50"/>
                        <a:gd name="T6" fmla="*/ 0 w 152"/>
                        <a:gd name="T7" fmla="*/ 1 h 50"/>
                        <a:gd name="T8" fmla="*/ 0 w 152"/>
                        <a:gd name="T9" fmla="*/ 1 h 50"/>
                        <a:gd name="T10" fmla="*/ 0 w 152"/>
                        <a:gd name="T11" fmla="*/ 0 h 50"/>
                        <a:gd name="T12" fmla="*/ 0 w 152"/>
                        <a:gd name="T13" fmla="*/ 1 h 50"/>
                        <a:gd name="T14" fmla="*/ 0 w 152"/>
                        <a:gd name="T15" fmla="*/ 1 h 5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52"/>
                        <a:gd name="T25" fmla="*/ 0 h 50"/>
                        <a:gd name="T26" fmla="*/ 152 w 152"/>
                        <a:gd name="T27" fmla="*/ 50 h 5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52" h="50">
                          <a:moveTo>
                            <a:pt x="13" y="13"/>
                          </a:moveTo>
                          <a:lnTo>
                            <a:pt x="0" y="30"/>
                          </a:lnTo>
                          <a:lnTo>
                            <a:pt x="90" y="30"/>
                          </a:lnTo>
                          <a:lnTo>
                            <a:pt x="74" y="50"/>
                          </a:lnTo>
                          <a:lnTo>
                            <a:pt x="152" y="21"/>
                          </a:lnTo>
                          <a:lnTo>
                            <a:pt x="110" y="0"/>
                          </a:lnTo>
                          <a:lnTo>
                            <a:pt x="103" y="13"/>
                          </a:lnTo>
                          <a:lnTo>
                            <a:pt x="13" y="13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62" name="Freeform 3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22" y="2543"/>
                      <a:ext cx="73" cy="26"/>
                    </a:xfrm>
                    <a:custGeom>
                      <a:avLst/>
                      <a:gdLst>
                        <a:gd name="T0" fmla="*/ 0 w 152"/>
                        <a:gd name="T1" fmla="*/ 1 h 46"/>
                        <a:gd name="T2" fmla="*/ 0 w 152"/>
                        <a:gd name="T3" fmla="*/ 1 h 46"/>
                        <a:gd name="T4" fmla="*/ 0 w 152"/>
                        <a:gd name="T5" fmla="*/ 1 h 46"/>
                        <a:gd name="T6" fmla="*/ 0 w 152"/>
                        <a:gd name="T7" fmla="*/ 0 h 46"/>
                        <a:gd name="T8" fmla="*/ 0 w 152"/>
                        <a:gd name="T9" fmla="*/ 1 h 46"/>
                        <a:gd name="T10" fmla="*/ 0 w 152"/>
                        <a:gd name="T11" fmla="*/ 1 h 46"/>
                        <a:gd name="T12" fmla="*/ 0 w 152"/>
                        <a:gd name="T13" fmla="*/ 1 h 46"/>
                        <a:gd name="T14" fmla="*/ 0 w 152"/>
                        <a:gd name="T15" fmla="*/ 1 h 4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52"/>
                        <a:gd name="T25" fmla="*/ 0 h 46"/>
                        <a:gd name="T26" fmla="*/ 152 w 152"/>
                        <a:gd name="T27" fmla="*/ 46 h 4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52" h="46">
                          <a:moveTo>
                            <a:pt x="139" y="37"/>
                          </a:moveTo>
                          <a:lnTo>
                            <a:pt x="152" y="20"/>
                          </a:lnTo>
                          <a:lnTo>
                            <a:pt x="58" y="20"/>
                          </a:lnTo>
                          <a:lnTo>
                            <a:pt x="74" y="0"/>
                          </a:lnTo>
                          <a:lnTo>
                            <a:pt x="0" y="25"/>
                          </a:lnTo>
                          <a:lnTo>
                            <a:pt x="39" y="46"/>
                          </a:lnTo>
                          <a:lnTo>
                            <a:pt x="45" y="37"/>
                          </a:lnTo>
                          <a:lnTo>
                            <a:pt x="139" y="3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63" name="Freeform 3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22" y="2543"/>
                      <a:ext cx="73" cy="26"/>
                    </a:xfrm>
                    <a:custGeom>
                      <a:avLst/>
                      <a:gdLst>
                        <a:gd name="T0" fmla="*/ 0 w 152"/>
                        <a:gd name="T1" fmla="*/ 1 h 46"/>
                        <a:gd name="T2" fmla="*/ 0 w 152"/>
                        <a:gd name="T3" fmla="*/ 1 h 46"/>
                        <a:gd name="T4" fmla="*/ 0 w 152"/>
                        <a:gd name="T5" fmla="*/ 1 h 46"/>
                        <a:gd name="T6" fmla="*/ 0 w 152"/>
                        <a:gd name="T7" fmla="*/ 0 h 46"/>
                        <a:gd name="T8" fmla="*/ 0 w 152"/>
                        <a:gd name="T9" fmla="*/ 1 h 46"/>
                        <a:gd name="T10" fmla="*/ 0 w 152"/>
                        <a:gd name="T11" fmla="*/ 1 h 46"/>
                        <a:gd name="T12" fmla="*/ 0 w 152"/>
                        <a:gd name="T13" fmla="*/ 1 h 46"/>
                        <a:gd name="T14" fmla="*/ 0 w 152"/>
                        <a:gd name="T15" fmla="*/ 1 h 4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52"/>
                        <a:gd name="T25" fmla="*/ 0 h 46"/>
                        <a:gd name="T26" fmla="*/ 152 w 152"/>
                        <a:gd name="T27" fmla="*/ 46 h 4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52" h="46">
                          <a:moveTo>
                            <a:pt x="139" y="37"/>
                          </a:moveTo>
                          <a:lnTo>
                            <a:pt x="152" y="20"/>
                          </a:lnTo>
                          <a:lnTo>
                            <a:pt x="58" y="20"/>
                          </a:lnTo>
                          <a:lnTo>
                            <a:pt x="74" y="0"/>
                          </a:lnTo>
                          <a:lnTo>
                            <a:pt x="0" y="25"/>
                          </a:lnTo>
                          <a:lnTo>
                            <a:pt x="39" y="46"/>
                          </a:lnTo>
                          <a:lnTo>
                            <a:pt x="45" y="37"/>
                          </a:lnTo>
                          <a:lnTo>
                            <a:pt x="139" y="3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64" name="Freeform 3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2" y="2510"/>
                      <a:ext cx="73" cy="28"/>
                    </a:xfrm>
                    <a:custGeom>
                      <a:avLst/>
                      <a:gdLst>
                        <a:gd name="T0" fmla="*/ 0 w 152"/>
                        <a:gd name="T1" fmla="*/ 1 h 50"/>
                        <a:gd name="T2" fmla="*/ 0 w 152"/>
                        <a:gd name="T3" fmla="*/ 1 h 50"/>
                        <a:gd name="T4" fmla="*/ 0 w 152"/>
                        <a:gd name="T5" fmla="*/ 1 h 50"/>
                        <a:gd name="T6" fmla="*/ 0 w 152"/>
                        <a:gd name="T7" fmla="*/ 0 h 50"/>
                        <a:gd name="T8" fmla="*/ 0 w 152"/>
                        <a:gd name="T9" fmla="*/ 1 h 50"/>
                        <a:gd name="T10" fmla="*/ 0 w 152"/>
                        <a:gd name="T11" fmla="*/ 1 h 50"/>
                        <a:gd name="T12" fmla="*/ 0 w 152"/>
                        <a:gd name="T13" fmla="*/ 1 h 50"/>
                        <a:gd name="T14" fmla="*/ 0 w 152"/>
                        <a:gd name="T15" fmla="*/ 1 h 5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52"/>
                        <a:gd name="T25" fmla="*/ 0 h 50"/>
                        <a:gd name="T26" fmla="*/ 152 w 152"/>
                        <a:gd name="T27" fmla="*/ 50 h 5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52" h="50">
                          <a:moveTo>
                            <a:pt x="139" y="38"/>
                          </a:moveTo>
                          <a:lnTo>
                            <a:pt x="152" y="21"/>
                          </a:lnTo>
                          <a:lnTo>
                            <a:pt x="61" y="21"/>
                          </a:lnTo>
                          <a:lnTo>
                            <a:pt x="78" y="0"/>
                          </a:lnTo>
                          <a:lnTo>
                            <a:pt x="0" y="29"/>
                          </a:lnTo>
                          <a:lnTo>
                            <a:pt x="42" y="50"/>
                          </a:lnTo>
                          <a:lnTo>
                            <a:pt x="49" y="38"/>
                          </a:lnTo>
                          <a:lnTo>
                            <a:pt x="139" y="3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65" name="Freeform 3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2" y="2510"/>
                      <a:ext cx="73" cy="28"/>
                    </a:xfrm>
                    <a:custGeom>
                      <a:avLst/>
                      <a:gdLst>
                        <a:gd name="T0" fmla="*/ 0 w 152"/>
                        <a:gd name="T1" fmla="*/ 1 h 50"/>
                        <a:gd name="T2" fmla="*/ 0 w 152"/>
                        <a:gd name="T3" fmla="*/ 1 h 50"/>
                        <a:gd name="T4" fmla="*/ 0 w 152"/>
                        <a:gd name="T5" fmla="*/ 1 h 50"/>
                        <a:gd name="T6" fmla="*/ 0 w 152"/>
                        <a:gd name="T7" fmla="*/ 0 h 50"/>
                        <a:gd name="T8" fmla="*/ 0 w 152"/>
                        <a:gd name="T9" fmla="*/ 1 h 50"/>
                        <a:gd name="T10" fmla="*/ 0 w 152"/>
                        <a:gd name="T11" fmla="*/ 1 h 50"/>
                        <a:gd name="T12" fmla="*/ 0 w 152"/>
                        <a:gd name="T13" fmla="*/ 1 h 50"/>
                        <a:gd name="T14" fmla="*/ 0 w 152"/>
                        <a:gd name="T15" fmla="*/ 1 h 5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52"/>
                        <a:gd name="T25" fmla="*/ 0 h 50"/>
                        <a:gd name="T26" fmla="*/ 152 w 152"/>
                        <a:gd name="T27" fmla="*/ 50 h 5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52" h="50">
                          <a:moveTo>
                            <a:pt x="139" y="38"/>
                          </a:moveTo>
                          <a:lnTo>
                            <a:pt x="152" y="21"/>
                          </a:lnTo>
                          <a:lnTo>
                            <a:pt x="61" y="21"/>
                          </a:lnTo>
                          <a:lnTo>
                            <a:pt x="78" y="0"/>
                          </a:lnTo>
                          <a:lnTo>
                            <a:pt x="0" y="29"/>
                          </a:lnTo>
                          <a:lnTo>
                            <a:pt x="42" y="50"/>
                          </a:lnTo>
                          <a:lnTo>
                            <a:pt x="49" y="38"/>
                          </a:lnTo>
                          <a:lnTo>
                            <a:pt x="139" y="3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/>
                    </a:p>
                  </p:txBody>
                </p:sp>
              </p:grpSp>
            </p:grpSp>
          </p:grpSp>
          <p:grpSp>
            <p:nvGrpSpPr>
              <p:cNvPr id="15" name="Group 376"/>
              <p:cNvGrpSpPr>
                <a:grpSpLocks/>
              </p:cNvGrpSpPr>
              <p:nvPr/>
            </p:nvGrpSpPr>
            <p:grpSpPr bwMode="auto">
              <a:xfrm>
                <a:off x="7353124" y="3573243"/>
                <a:ext cx="358803" cy="258221"/>
                <a:chOff x="2352" y="2688"/>
                <a:chExt cx="222" cy="144"/>
              </a:xfrm>
            </p:grpSpPr>
            <p:grpSp>
              <p:nvGrpSpPr>
                <p:cNvPr id="28" name="Group 377"/>
                <p:cNvGrpSpPr>
                  <a:grpSpLocks/>
                </p:cNvGrpSpPr>
                <p:nvPr/>
              </p:nvGrpSpPr>
              <p:grpSpPr bwMode="auto">
                <a:xfrm>
                  <a:off x="2352" y="2688"/>
                  <a:ext cx="222" cy="144"/>
                  <a:chOff x="2352" y="2688"/>
                  <a:chExt cx="222" cy="144"/>
                </a:xfrm>
              </p:grpSpPr>
              <p:sp>
                <p:nvSpPr>
                  <p:cNvPr id="48" name="Rectangle 378"/>
                  <p:cNvSpPr>
                    <a:spLocks noChangeArrowheads="1"/>
                  </p:cNvSpPr>
                  <p:nvPr/>
                </p:nvSpPr>
                <p:spPr bwMode="auto">
                  <a:xfrm>
                    <a:off x="2352" y="2766"/>
                    <a:ext cx="170" cy="66"/>
                  </a:xfrm>
                  <a:prstGeom prst="rect">
                    <a:avLst/>
                  </a:prstGeom>
                  <a:solidFill>
                    <a:srgbClr val="0096D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lnSpc>
                        <a:spcPct val="104000"/>
                      </a:lnSpc>
                      <a:buClr>
                        <a:srgbClr val="000000"/>
                      </a:buClr>
                      <a:buSzPct val="100000"/>
                      <a:buFont typeface="Arial" pitchFamily="34" charset="0"/>
                      <a:buNone/>
                    </a:pPr>
                    <a:endParaRPr lang="pt-BR">
                      <a:latin typeface="Book Antiqua" pitchFamily="18" charset="0"/>
                    </a:endParaRPr>
                  </a:p>
                </p:txBody>
              </p:sp>
              <p:sp>
                <p:nvSpPr>
                  <p:cNvPr id="49" name="Rectangle 379"/>
                  <p:cNvSpPr>
                    <a:spLocks noChangeArrowheads="1"/>
                  </p:cNvSpPr>
                  <p:nvPr/>
                </p:nvSpPr>
                <p:spPr bwMode="auto">
                  <a:xfrm>
                    <a:off x="2352" y="2766"/>
                    <a:ext cx="169" cy="65"/>
                  </a:xfrm>
                  <a:prstGeom prst="rect">
                    <a:avLst/>
                  </a:prstGeom>
                  <a:solidFill>
                    <a:srgbClr val="0096D5"/>
                  </a:solidFill>
                  <a:ln w="4680">
                    <a:solidFill>
                      <a:srgbClr val="AAE6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lnSpc>
                        <a:spcPct val="104000"/>
                      </a:lnSpc>
                      <a:buClr>
                        <a:srgbClr val="000000"/>
                      </a:buClr>
                      <a:buSzPct val="100000"/>
                      <a:buFont typeface="Arial" pitchFamily="34" charset="0"/>
                      <a:buNone/>
                    </a:pPr>
                    <a:endParaRPr lang="pt-BR">
                      <a:latin typeface="Book Antiqua" pitchFamily="18" charset="0"/>
                    </a:endParaRPr>
                  </a:p>
                </p:txBody>
              </p:sp>
              <p:sp>
                <p:nvSpPr>
                  <p:cNvPr id="50" name="Freeform 380"/>
                  <p:cNvSpPr>
                    <a:spLocks noChangeArrowheads="1"/>
                  </p:cNvSpPr>
                  <p:nvPr/>
                </p:nvSpPr>
                <p:spPr bwMode="auto">
                  <a:xfrm>
                    <a:off x="2522" y="2688"/>
                    <a:ext cx="52" cy="144"/>
                  </a:xfrm>
                  <a:custGeom>
                    <a:avLst/>
                    <a:gdLst>
                      <a:gd name="T0" fmla="*/ 0 w 109"/>
                      <a:gd name="T1" fmla="*/ 1 h 255"/>
                      <a:gd name="T2" fmla="*/ 0 w 109"/>
                      <a:gd name="T3" fmla="*/ 0 h 255"/>
                      <a:gd name="T4" fmla="*/ 0 w 109"/>
                      <a:gd name="T5" fmla="*/ 1 h 255"/>
                      <a:gd name="T6" fmla="*/ 0 w 109"/>
                      <a:gd name="T7" fmla="*/ 1 h 255"/>
                      <a:gd name="T8" fmla="*/ 0 w 109"/>
                      <a:gd name="T9" fmla="*/ 1 h 25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9"/>
                      <a:gd name="T16" fmla="*/ 0 h 255"/>
                      <a:gd name="T17" fmla="*/ 109 w 109"/>
                      <a:gd name="T18" fmla="*/ 255 h 25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9" h="255">
                        <a:moveTo>
                          <a:pt x="0" y="138"/>
                        </a:moveTo>
                        <a:lnTo>
                          <a:pt x="109" y="0"/>
                        </a:lnTo>
                        <a:lnTo>
                          <a:pt x="109" y="117"/>
                        </a:lnTo>
                        <a:lnTo>
                          <a:pt x="0" y="255"/>
                        </a:lnTo>
                        <a:lnTo>
                          <a:pt x="0" y="138"/>
                        </a:lnTo>
                        <a:close/>
                      </a:path>
                    </a:pathLst>
                  </a:custGeom>
                  <a:solidFill>
                    <a:srgbClr val="005A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51" name="Freeform 381"/>
                  <p:cNvSpPr>
                    <a:spLocks noChangeArrowheads="1"/>
                  </p:cNvSpPr>
                  <p:nvPr/>
                </p:nvSpPr>
                <p:spPr bwMode="auto">
                  <a:xfrm>
                    <a:off x="2522" y="2688"/>
                    <a:ext cx="52" cy="144"/>
                  </a:xfrm>
                  <a:custGeom>
                    <a:avLst/>
                    <a:gdLst>
                      <a:gd name="T0" fmla="*/ 0 w 109"/>
                      <a:gd name="T1" fmla="*/ 1 h 255"/>
                      <a:gd name="T2" fmla="*/ 0 w 109"/>
                      <a:gd name="T3" fmla="*/ 0 h 255"/>
                      <a:gd name="T4" fmla="*/ 0 w 109"/>
                      <a:gd name="T5" fmla="*/ 1 h 255"/>
                      <a:gd name="T6" fmla="*/ 0 w 109"/>
                      <a:gd name="T7" fmla="*/ 1 h 255"/>
                      <a:gd name="T8" fmla="*/ 0 w 109"/>
                      <a:gd name="T9" fmla="*/ 1 h 25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9"/>
                      <a:gd name="T16" fmla="*/ 0 h 255"/>
                      <a:gd name="T17" fmla="*/ 109 w 109"/>
                      <a:gd name="T18" fmla="*/ 255 h 25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9" h="255">
                        <a:moveTo>
                          <a:pt x="0" y="138"/>
                        </a:moveTo>
                        <a:lnTo>
                          <a:pt x="109" y="0"/>
                        </a:lnTo>
                        <a:lnTo>
                          <a:pt x="109" y="117"/>
                        </a:lnTo>
                        <a:lnTo>
                          <a:pt x="0" y="255"/>
                        </a:lnTo>
                        <a:lnTo>
                          <a:pt x="0" y="138"/>
                        </a:lnTo>
                        <a:close/>
                      </a:path>
                    </a:pathLst>
                  </a:custGeom>
                  <a:solidFill>
                    <a:srgbClr val="005A80"/>
                  </a:solidFill>
                  <a:ln w="4680">
                    <a:solidFill>
                      <a:srgbClr val="AAE6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52" name="Freeform 382"/>
                  <p:cNvSpPr>
                    <a:spLocks noChangeArrowheads="1"/>
                  </p:cNvSpPr>
                  <p:nvPr/>
                </p:nvSpPr>
                <p:spPr bwMode="auto">
                  <a:xfrm>
                    <a:off x="2352" y="2688"/>
                    <a:ext cx="222" cy="78"/>
                  </a:xfrm>
                  <a:custGeom>
                    <a:avLst/>
                    <a:gdLst>
                      <a:gd name="T0" fmla="*/ 0 w 463"/>
                      <a:gd name="T1" fmla="*/ 1 h 138"/>
                      <a:gd name="T2" fmla="*/ 0 w 463"/>
                      <a:gd name="T3" fmla="*/ 0 h 138"/>
                      <a:gd name="T4" fmla="*/ 0 w 463"/>
                      <a:gd name="T5" fmla="*/ 0 h 138"/>
                      <a:gd name="T6" fmla="*/ 0 w 463"/>
                      <a:gd name="T7" fmla="*/ 1 h 138"/>
                      <a:gd name="T8" fmla="*/ 0 w 463"/>
                      <a:gd name="T9" fmla="*/ 1 h 1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63"/>
                      <a:gd name="T16" fmla="*/ 0 h 138"/>
                      <a:gd name="T17" fmla="*/ 463 w 463"/>
                      <a:gd name="T18" fmla="*/ 138 h 1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63" h="138">
                        <a:moveTo>
                          <a:pt x="354" y="138"/>
                        </a:moveTo>
                        <a:lnTo>
                          <a:pt x="463" y="0"/>
                        </a:lnTo>
                        <a:lnTo>
                          <a:pt x="109" y="0"/>
                        </a:lnTo>
                        <a:lnTo>
                          <a:pt x="0" y="138"/>
                        </a:lnTo>
                        <a:lnTo>
                          <a:pt x="354" y="138"/>
                        </a:lnTo>
                        <a:close/>
                      </a:path>
                    </a:pathLst>
                  </a:custGeom>
                  <a:solidFill>
                    <a:srgbClr val="00B4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53" name="Freeform 383"/>
                  <p:cNvSpPr>
                    <a:spLocks noChangeArrowheads="1"/>
                  </p:cNvSpPr>
                  <p:nvPr/>
                </p:nvSpPr>
                <p:spPr bwMode="auto">
                  <a:xfrm>
                    <a:off x="2352" y="2688"/>
                    <a:ext cx="222" cy="78"/>
                  </a:xfrm>
                  <a:custGeom>
                    <a:avLst/>
                    <a:gdLst>
                      <a:gd name="T0" fmla="*/ 0 w 463"/>
                      <a:gd name="T1" fmla="*/ 1 h 138"/>
                      <a:gd name="T2" fmla="*/ 0 w 463"/>
                      <a:gd name="T3" fmla="*/ 0 h 138"/>
                      <a:gd name="T4" fmla="*/ 0 w 463"/>
                      <a:gd name="T5" fmla="*/ 0 h 138"/>
                      <a:gd name="T6" fmla="*/ 0 w 463"/>
                      <a:gd name="T7" fmla="*/ 1 h 138"/>
                      <a:gd name="T8" fmla="*/ 0 w 463"/>
                      <a:gd name="T9" fmla="*/ 1 h 1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63"/>
                      <a:gd name="T16" fmla="*/ 0 h 138"/>
                      <a:gd name="T17" fmla="*/ 463 w 463"/>
                      <a:gd name="T18" fmla="*/ 138 h 1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63" h="138">
                        <a:moveTo>
                          <a:pt x="354" y="138"/>
                        </a:moveTo>
                        <a:lnTo>
                          <a:pt x="463" y="0"/>
                        </a:lnTo>
                        <a:lnTo>
                          <a:pt x="109" y="0"/>
                        </a:lnTo>
                        <a:lnTo>
                          <a:pt x="0" y="138"/>
                        </a:lnTo>
                        <a:lnTo>
                          <a:pt x="354" y="138"/>
                        </a:lnTo>
                        <a:close/>
                      </a:path>
                    </a:pathLst>
                  </a:custGeom>
                  <a:solidFill>
                    <a:srgbClr val="00B4FF"/>
                  </a:solidFill>
                  <a:ln w="4680">
                    <a:solidFill>
                      <a:srgbClr val="AAE6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29" name="Group 384"/>
                <p:cNvGrpSpPr>
                  <a:grpSpLocks/>
                </p:cNvGrpSpPr>
                <p:nvPr/>
              </p:nvGrpSpPr>
              <p:grpSpPr bwMode="auto">
                <a:xfrm>
                  <a:off x="2376" y="2690"/>
                  <a:ext cx="172" cy="71"/>
                  <a:chOff x="2376" y="2690"/>
                  <a:chExt cx="172" cy="71"/>
                </a:xfrm>
              </p:grpSpPr>
              <p:grpSp>
                <p:nvGrpSpPr>
                  <p:cNvPr id="30" name="Group 385"/>
                  <p:cNvGrpSpPr>
                    <a:grpSpLocks/>
                  </p:cNvGrpSpPr>
                  <p:nvPr/>
                </p:nvGrpSpPr>
                <p:grpSpPr bwMode="auto">
                  <a:xfrm>
                    <a:off x="2376" y="2690"/>
                    <a:ext cx="170" cy="68"/>
                    <a:chOff x="2376" y="2690"/>
                    <a:chExt cx="170" cy="68"/>
                  </a:xfrm>
                </p:grpSpPr>
                <p:sp>
                  <p:nvSpPr>
                    <p:cNvPr id="40" name="Freeform 3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52" y="2723"/>
                      <a:ext cx="72" cy="26"/>
                    </a:xfrm>
                    <a:custGeom>
                      <a:avLst/>
                      <a:gdLst>
                        <a:gd name="T0" fmla="*/ 0 w 151"/>
                        <a:gd name="T1" fmla="*/ 1 h 46"/>
                        <a:gd name="T2" fmla="*/ 0 w 151"/>
                        <a:gd name="T3" fmla="*/ 1 h 46"/>
                        <a:gd name="T4" fmla="*/ 0 w 151"/>
                        <a:gd name="T5" fmla="*/ 1 h 46"/>
                        <a:gd name="T6" fmla="*/ 0 w 151"/>
                        <a:gd name="T7" fmla="*/ 1 h 46"/>
                        <a:gd name="T8" fmla="*/ 0 w 151"/>
                        <a:gd name="T9" fmla="*/ 1 h 46"/>
                        <a:gd name="T10" fmla="*/ 0 w 151"/>
                        <a:gd name="T11" fmla="*/ 0 h 46"/>
                        <a:gd name="T12" fmla="*/ 0 w 151"/>
                        <a:gd name="T13" fmla="*/ 1 h 46"/>
                        <a:gd name="T14" fmla="*/ 0 w 151"/>
                        <a:gd name="T15" fmla="*/ 1 h 4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51"/>
                        <a:gd name="T25" fmla="*/ 0 h 46"/>
                        <a:gd name="T26" fmla="*/ 151 w 151"/>
                        <a:gd name="T27" fmla="*/ 46 h 4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51" h="46">
                          <a:moveTo>
                            <a:pt x="13" y="8"/>
                          </a:moveTo>
                          <a:lnTo>
                            <a:pt x="0" y="25"/>
                          </a:lnTo>
                          <a:lnTo>
                            <a:pt x="90" y="25"/>
                          </a:lnTo>
                          <a:lnTo>
                            <a:pt x="77" y="46"/>
                          </a:lnTo>
                          <a:lnTo>
                            <a:pt x="151" y="21"/>
                          </a:lnTo>
                          <a:lnTo>
                            <a:pt x="113" y="0"/>
                          </a:lnTo>
                          <a:lnTo>
                            <a:pt x="103" y="8"/>
                          </a:lnTo>
                          <a:lnTo>
                            <a:pt x="13" y="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1" name="Freeform 3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52" y="2723"/>
                      <a:ext cx="72" cy="26"/>
                    </a:xfrm>
                    <a:custGeom>
                      <a:avLst/>
                      <a:gdLst>
                        <a:gd name="T0" fmla="*/ 0 w 151"/>
                        <a:gd name="T1" fmla="*/ 1 h 46"/>
                        <a:gd name="T2" fmla="*/ 0 w 151"/>
                        <a:gd name="T3" fmla="*/ 1 h 46"/>
                        <a:gd name="T4" fmla="*/ 0 w 151"/>
                        <a:gd name="T5" fmla="*/ 1 h 46"/>
                        <a:gd name="T6" fmla="*/ 0 w 151"/>
                        <a:gd name="T7" fmla="*/ 1 h 46"/>
                        <a:gd name="T8" fmla="*/ 0 w 151"/>
                        <a:gd name="T9" fmla="*/ 1 h 46"/>
                        <a:gd name="T10" fmla="*/ 0 w 151"/>
                        <a:gd name="T11" fmla="*/ 0 h 46"/>
                        <a:gd name="T12" fmla="*/ 0 w 151"/>
                        <a:gd name="T13" fmla="*/ 1 h 46"/>
                        <a:gd name="T14" fmla="*/ 0 w 151"/>
                        <a:gd name="T15" fmla="*/ 1 h 4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51"/>
                        <a:gd name="T25" fmla="*/ 0 h 46"/>
                        <a:gd name="T26" fmla="*/ 151 w 151"/>
                        <a:gd name="T27" fmla="*/ 46 h 4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51" h="46">
                          <a:moveTo>
                            <a:pt x="13" y="8"/>
                          </a:moveTo>
                          <a:lnTo>
                            <a:pt x="0" y="25"/>
                          </a:lnTo>
                          <a:lnTo>
                            <a:pt x="90" y="25"/>
                          </a:lnTo>
                          <a:lnTo>
                            <a:pt x="77" y="46"/>
                          </a:lnTo>
                          <a:lnTo>
                            <a:pt x="151" y="21"/>
                          </a:lnTo>
                          <a:lnTo>
                            <a:pt x="113" y="0"/>
                          </a:lnTo>
                          <a:lnTo>
                            <a:pt x="103" y="8"/>
                          </a:lnTo>
                          <a:lnTo>
                            <a:pt x="13" y="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2" name="Freeform 3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74" y="2690"/>
                      <a:ext cx="72" cy="28"/>
                    </a:xfrm>
                    <a:custGeom>
                      <a:avLst/>
                      <a:gdLst>
                        <a:gd name="T0" fmla="*/ 0 w 151"/>
                        <a:gd name="T1" fmla="*/ 1 h 50"/>
                        <a:gd name="T2" fmla="*/ 0 w 151"/>
                        <a:gd name="T3" fmla="*/ 1 h 50"/>
                        <a:gd name="T4" fmla="*/ 0 w 151"/>
                        <a:gd name="T5" fmla="*/ 1 h 50"/>
                        <a:gd name="T6" fmla="*/ 0 w 151"/>
                        <a:gd name="T7" fmla="*/ 1 h 50"/>
                        <a:gd name="T8" fmla="*/ 0 w 151"/>
                        <a:gd name="T9" fmla="*/ 1 h 50"/>
                        <a:gd name="T10" fmla="*/ 0 w 151"/>
                        <a:gd name="T11" fmla="*/ 0 h 50"/>
                        <a:gd name="T12" fmla="*/ 0 w 151"/>
                        <a:gd name="T13" fmla="*/ 1 h 50"/>
                        <a:gd name="T14" fmla="*/ 0 w 151"/>
                        <a:gd name="T15" fmla="*/ 1 h 5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51"/>
                        <a:gd name="T25" fmla="*/ 0 h 50"/>
                        <a:gd name="T26" fmla="*/ 151 w 151"/>
                        <a:gd name="T27" fmla="*/ 50 h 5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51" h="50">
                          <a:moveTo>
                            <a:pt x="13" y="13"/>
                          </a:moveTo>
                          <a:lnTo>
                            <a:pt x="0" y="29"/>
                          </a:lnTo>
                          <a:lnTo>
                            <a:pt x="90" y="29"/>
                          </a:lnTo>
                          <a:lnTo>
                            <a:pt x="74" y="50"/>
                          </a:lnTo>
                          <a:lnTo>
                            <a:pt x="151" y="21"/>
                          </a:lnTo>
                          <a:lnTo>
                            <a:pt x="110" y="0"/>
                          </a:lnTo>
                          <a:lnTo>
                            <a:pt x="103" y="13"/>
                          </a:lnTo>
                          <a:lnTo>
                            <a:pt x="13" y="1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3" name="Freeform 3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74" y="2690"/>
                      <a:ext cx="72" cy="28"/>
                    </a:xfrm>
                    <a:custGeom>
                      <a:avLst/>
                      <a:gdLst>
                        <a:gd name="T0" fmla="*/ 0 w 151"/>
                        <a:gd name="T1" fmla="*/ 1 h 50"/>
                        <a:gd name="T2" fmla="*/ 0 w 151"/>
                        <a:gd name="T3" fmla="*/ 1 h 50"/>
                        <a:gd name="T4" fmla="*/ 0 w 151"/>
                        <a:gd name="T5" fmla="*/ 1 h 50"/>
                        <a:gd name="T6" fmla="*/ 0 w 151"/>
                        <a:gd name="T7" fmla="*/ 1 h 50"/>
                        <a:gd name="T8" fmla="*/ 0 w 151"/>
                        <a:gd name="T9" fmla="*/ 1 h 50"/>
                        <a:gd name="T10" fmla="*/ 0 w 151"/>
                        <a:gd name="T11" fmla="*/ 0 h 50"/>
                        <a:gd name="T12" fmla="*/ 0 w 151"/>
                        <a:gd name="T13" fmla="*/ 1 h 50"/>
                        <a:gd name="T14" fmla="*/ 0 w 151"/>
                        <a:gd name="T15" fmla="*/ 1 h 5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51"/>
                        <a:gd name="T25" fmla="*/ 0 h 50"/>
                        <a:gd name="T26" fmla="*/ 151 w 151"/>
                        <a:gd name="T27" fmla="*/ 50 h 5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51" h="50">
                          <a:moveTo>
                            <a:pt x="13" y="13"/>
                          </a:moveTo>
                          <a:lnTo>
                            <a:pt x="0" y="29"/>
                          </a:lnTo>
                          <a:lnTo>
                            <a:pt x="90" y="29"/>
                          </a:lnTo>
                          <a:lnTo>
                            <a:pt x="74" y="50"/>
                          </a:lnTo>
                          <a:lnTo>
                            <a:pt x="151" y="21"/>
                          </a:lnTo>
                          <a:lnTo>
                            <a:pt x="110" y="0"/>
                          </a:lnTo>
                          <a:lnTo>
                            <a:pt x="103" y="13"/>
                          </a:lnTo>
                          <a:lnTo>
                            <a:pt x="13" y="1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4" name="Freeform 3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6" y="2732"/>
                      <a:ext cx="72" cy="26"/>
                    </a:xfrm>
                    <a:custGeom>
                      <a:avLst/>
                      <a:gdLst>
                        <a:gd name="T0" fmla="*/ 0 w 151"/>
                        <a:gd name="T1" fmla="*/ 1 h 46"/>
                        <a:gd name="T2" fmla="*/ 0 w 151"/>
                        <a:gd name="T3" fmla="*/ 1 h 46"/>
                        <a:gd name="T4" fmla="*/ 0 w 151"/>
                        <a:gd name="T5" fmla="*/ 1 h 46"/>
                        <a:gd name="T6" fmla="*/ 0 w 151"/>
                        <a:gd name="T7" fmla="*/ 0 h 46"/>
                        <a:gd name="T8" fmla="*/ 0 w 151"/>
                        <a:gd name="T9" fmla="*/ 1 h 46"/>
                        <a:gd name="T10" fmla="*/ 0 w 151"/>
                        <a:gd name="T11" fmla="*/ 1 h 46"/>
                        <a:gd name="T12" fmla="*/ 0 w 151"/>
                        <a:gd name="T13" fmla="*/ 1 h 46"/>
                        <a:gd name="T14" fmla="*/ 0 w 151"/>
                        <a:gd name="T15" fmla="*/ 1 h 4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51"/>
                        <a:gd name="T25" fmla="*/ 0 h 46"/>
                        <a:gd name="T26" fmla="*/ 151 w 151"/>
                        <a:gd name="T27" fmla="*/ 46 h 4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51" h="46">
                          <a:moveTo>
                            <a:pt x="139" y="38"/>
                          </a:moveTo>
                          <a:lnTo>
                            <a:pt x="151" y="21"/>
                          </a:lnTo>
                          <a:lnTo>
                            <a:pt x="58" y="21"/>
                          </a:lnTo>
                          <a:lnTo>
                            <a:pt x="74" y="0"/>
                          </a:lnTo>
                          <a:lnTo>
                            <a:pt x="0" y="25"/>
                          </a:lnTo>
                          <a:lnTo>
                            <a:pt x="39" y="46"/>
                          </a:lnTo>
                          <a:lnTo>
                            <a:pt x="45" y="38"/>
                          </a:lnTo>
                          <a:lnTo>
                            <a:pt x="139" y="3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5" name="Freeform 3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6" y="2732"/>
                      <a:ext cx="72" cy="26"/>
                    </a:xfrm>
                    <a:custGeom>
                      <a:avLst/>
                      <a:gdLst>
                        <a:gd name="T0" fmla="*/ 0 w 151"/>
                        <a:gd name="T1" fmla="*/ 1 h 46"/>
                        <a:gd name="T2" fmla="*/ 0 w 151"/>
                        <a:gd name="T3" fmla="*/ 1 h 46"/>
                        <a:gd name="T4" fmla="*/ 0 w 151"/>
                        <a:gd name="T5" fmla="*/ 1 h 46"/>
                        <a:gd name="T6" fmla="*/ 0 w 151"/>
                        <a:gd name="T7" fmla="*/ 0 h 46"/>
                        <a:gd name="T8" fmla="*/ 0 w 151"/>
                        <a:gd name="T9" fmla="*/ 1 h 46"/>
                        <a:gd name="T10" fmla="*/ 0 w 151"/>
                        <a:gd name="T11" fmla="*/ 1 h 46"/>
                        <a:gd name="T12" fmla="*/ 0 w 151"/>
                        <a:gd name="T13" fmla="*/ 1 h 46"/>
                        <a:gd name="T14" fmla="*/ 0 w 151"/>
                        <a:gd name="T15" fmla="*/ 1 h 4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51"/>
                        <a:gd name="T25" fmla="*/ 0 h 46"/>
                        <a:gd name="T26" fmla="*/ 151 w 151"/>
                        <a:gd name="T27" fmla="*/ 46 h 4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51" h="46">
                          <a:moveTo>
                            <a:pt x="139" y="38"/>
                          </a:moveTo>
                          <a:lnTo>
                            <a:pt x="151" y="21"/>
                          </a:lnTo>
                          <a:lnTo>
                            <a:pt x="58" y="21"/>
                          </a:lnTo>
                          <a:lnTo>
                            <a:pt x="74" y="0"/>
                          </a:lnTo>
                          <a:lnTo>
                            <a:pt x="0" y="25"/>
                          </a:lnTo>
                          <a:lnTo>
                            <a:pt x="39" y="46"/>
                          </a:lnTo>
                          <a:lnTo>
                            <a:pt x="45" y="38"/>
                          </a:lnTo>
                          <a:lnTo>
                            <a:pt x="139" y="3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6" name="Freeform 3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97" y="2699"/>
                      <a:ext cx="72" cy="28"/>
                    </a:xfrm>
                    <a:custGeom>
                      <a:avLst/>
                      <a:gdLst>
                        <a:gd name="T0" fmla="*/ 0 w 151"/>
                        <a:gd name="T1" fmla="*/ 1 h 50"/>
                        <a:gd name="T2" fmla="*/ 0 w 151"/>
                        <a:gd name="T3" fmla="*/ 1 h 50"/>
                        <a:gd name="T4" fmla="*/ 0 w 151"/>
                        <a:gd name="T5" fmla="*/ 1 h 50"/>
                        <a:gd name="T6" fmla="*/ 0 w 151"/>
                        <a:gd name="T7" fmla="*/ 0 h 50"/>
                        <a:gd name="T8" fmla="*/ 0 w 151"/>
                        <a:gd name="T9" fmla="*/ 1 h 50"/>
                        <a:gd name="T10" fmla="*/ 0 w 151"/>
                        <a:gd name="T11" fmla="*/ 1 h 50"/>
                        <a:gd name="T12" fmla="*/ 0 w 151"/>
                        <a:gd name="T13" fmla="*/ 1 h 50"/>
                        <a:gd name="T14" fmla="*/ 0 w 151"/>
                        <a:gd name="T15" fmla="*/ 1 h 5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51"/>
                        <a:gd name="T25" fmla="*/ 0 h 50"/>
                        <a:gd name="T26" fmla="*/ 151 w 151"/>
                        <a:gd name="T27" fmla="*/ 50 h 5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51" h="50">
                          <a:moveTo>
                            <a:pt x="138" y="37"/>
                          </a:moveTo>
                          <a:lnTo>
                            <a:pt x="151" y="21"/>
                          </a:lnTo>
                          <a:lnTo>
                            <a:pt x="61" y="21"/>
                          </a:lnTo>
                          <a:lnTo>
                            <a:pt x="77" y="0"/>
                          </a:lnTo>
                          <a:lnTo>
                            <a:pt x="0" y="29"/>
                          </a:lnTo>
                          <a:lnTo>
                            <a:pt x="42" y="50"/>
                          </a:lnTo>
                          <a:lnTo>
                            <a:pt x="48" y="37"/>
                          </a:lnTo>
                          <a:lnTo>
                            <a:pt x="138" y="3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7" name="Freeform 3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97" y="2699"/>
                      <a:ext cx="72" cy="28"/>
                    </a:xfrm>
                    <a:custGeom>
                      <a:avLst/>
                      <a:gdLst>
                        <a:gd name="T0" fmla="*/ 0 w 151"/>
                        <a:gd name="T1" fmla="*/ 1 h 50"/>
                        <a:gd name="T2" fmla="*/ 0 w 151"/>
                        <a:gd name="T3" fmla="*/ 1 h 50"/>
                        <a:gd name="T4" fmla="*/ 0 w 151"/>
                        <a:gd name="T5" fmla="*/ 1 h 50"/>
                        <a:gd name="T6" fmla="*/ 0 w 151"/>
                        <a:gd name="T7" fmla="*/ 0 h 50"/>
                        <a:gd name="T8" fmla="*/ 0 w 151"/>
                        <a:gd name="T9" fmla="*/ 1 h 50"/>
                        <a:gd name="T10" fmla="*/ 0 w 151"/>
                        <a:gd name="T11" fmla="*/ 1 h 50"/>
                        <a:gd name="T12" fmla="*/ 0 w 151"/>
                        <a:gd name="T13" fmla="*/ 1 h 50"/>
                        <a:gd name="T14" fmla="*/ 0 w 151"/>
                        <a:gd name="T15" fmla="*/ 1 h 5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51"/>
                        <a:gd name="T25" fmla="*/ 0 h 50"/>
                        <a:gd name="T26" fmla="*/ 151 w 151"/>
                        <a:gd name="T27" fmla="*/ 50 h 5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51" h="50">
                          <a:moveTo>
                            <a:pt x="138" y="37"/>
                          </a:moveTo>
                          <a:lnTo>
                            <a:pt x="151" y="21"/>
                          </a:lnTo>
                          <a:lnTo>
                            <a:pt x="61" y="21"/>
                          </a:lnTo>
                          <a:lnTo>
                            <a:pt x="77" y="0"/>
                          </a:lnTo>
                          <a:lnTo>
                            <a:pt x="0" y="29"/>
                          </a:lnTo>
                          <a:lnTo>
                            <a:pt x="42" y="50"/>
                          </a:lnTo>
                          <a:lnTo>
                            <a:pt x="48" y="37"/>
                          </a:lnTo>
                          <a:lnTo>
                            <a:pt x="138" y="3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/>
                    </a:p>
                  </p:txBody>
                </p:sp>
              </p:grpSp>
              <p:grpSp>
                <p:nvGrpSpPr>
                  <p:cNvPr id="31" name="Group 394"/>
                  <p:cNvGrpSpPr>
                    <a:grpSpLocks/>
                  </p:cNvGrpSpPr>
                  <p:nvPr/>
                </p:nvGrpSpPr>
                <p:grpSpPr bwMode="auto">
                  <a:xfrm>
                    <a:off x="2378" y="2692"/>
                    <a:ext cx="170" cy="69"/>
                    <a:chOff x="2378" y="2692"/>
                    <a:chExt cx="170" cy="69"/>
                  </a:xfrm>
                </p:grpSpPr>
                <p:sp>
                  <p:nvSpPr>
                    <p:cNvPr id="32" name="Freeform 3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53" y="2726"/>
                      <a:ext cx="73" cy="26"/>
                    </a:xfrm>
                    <a:custGeom>
                      <a:avLst/>
                      <a:gdLst>
                        <a:gd name="T0" fmla="*/ 0 w 152"/>
                        <a:gd name="T1" fmla="*/ 1 h 46"/>
                        <a:gd name="T2" fmla="*/ 0 w 152"/>
                        <a:gd name="T3" fmla="*/ 1 h 46"/>
                        <a:gd name="T4" fmla="*/ 0 w 152"/>
                        <a:gd name="T5" fmla="*/ 1 h 46"/>
                        <a:gd name="T6" fmla="*/ 0 w 152"/>
                        <a:gd name="T7" fmla="*/ 1 h 46"/>
                        <a:gd name="T8" fmla="*/ 0 w 152"/>
                        <a:gd name="T9" fmla="*/ 1 h 46"/>
                        <a:gd name="T10" fmla="*/ 0 w 152"/>
                        <a:gd name="T11" fmla="*/ 0 h 46"/>
                        <a:gd name="T12" fmla="*/ 0 w 152"/>
                        <a:gd name="T13" fmla="*/ 1 h 46"/>
                        <a:gd name="T14" fmla="*/ 0 w 152"/>
                        <a:gd name="T15" fmla="*/ 1 h 4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52"/>
                        <a:gd name="T25" fmla="*/ 0 h 46"/>
                        <a:gd name="T26" fmla="*/ 152 w 152"/>
                        <a:gd name="T27" fmla="*/ 46 h 4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52" h="46">
                          <a:moveTo>
                            <a:pt x="13" y="8"/>
                          </a:moveTo>
                          <a:lnTo>
                            <a:pt x="0" y="25"/>
                          </a:lnTo>
                          <a:lnTo>
                            <a:pt x="90" y="25"/>
                          </a:lnTo>
                          <a:lnTo>
                            <a:pt x="77" y="46"/>
                          </a:lnTo>
                          <a:lnTo>
                            <a:pt x="152" y="21"/>
                          </a:lnTo>
                          <a:lnTo>
                            <a:pt x="113" y="0"/>
                          </a:lnTo>
                          <a:lnTo>
                            <a:pt x="103" y="8"/>
                          </a:lnTo>
                          <a:lnTo>
                            <a:pt x="13" y="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33" name="Freeform 3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53" y="2726"/>
                      <a:ext cx="73" cy="26"/>
                    </a:xfrm>
                    <a:custGeom>
                      <a:avLst/>
                      <a:gdLst>
                        <a:gd name="T0" fmla="*/ 0 w 152"/>
                        <a:gd name="T1" fmla="*/ 1 h 46"/>
                        <a:gd name="T2" fmla="*/ 0 w 152"/>
                        <a:gd name="T3" fmla="*/ 1 h 46"/>
                        <a:gd name="T4" fmla="*/ 0 w 152"/>
                        <a:gd name="T5" fmla="*/ 1 h 46"/>
                        <a:gd name="T6" fmla="*/ 0 w 152"/>
                        <a:gd name="T7" fmla="*/ 1 h 46"/>
                        <a:gd name="T8" fmla="*/ 0 w 152"/>
                        <a:gd name="T9" fmla="*/ 1 h 46"/>
                        <a:gd name="T10" fmla="*/ 0 w 152"/>
                        <a:gd name="T11" fmla="*/ 0 h 46"/>
                        <a:gd name="T12" fmla="*/ 0 w 152"/>
                        <a:gd name="T13" fmla="*/ 1 h 46"/>
                        <a:gd name="T14" fmla="*/ 0 w 152"/>
                        <a:gd name="T15" fmla="*/ 1 h 4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52"/>
                        <a:gd name="T25" fmla="*/ 0 h 46"/>
                        <a:gd name="T26" fmla="*/ 152 w 152"/>
                        <a:gd name="T27" fmla="*/ 46 h 4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52" h="46">
                          <a:moveTo>
                            <a:pt x="13" y="8"/>
                          </a:moveTo>
                          <a:lnTo>
                            <a:pt x="0" y="25"/>
                          </a:lnTo>
                          <a:lnTo>
                            <a:pt x="90" y="25"/>
                          </a:lnTo>
                          <a:lnTo>
                            <a:pt x="77" y="46"/>
                          </a:lnTo>
                          <a:lnTo>
                            <a:pt x="152" y="21"/>
                          </a:lnTo>
                          <a:lnTo>
                            <a:pt x="113" y="0"/>
                          </a:lnTo>
                          <a:lnTo>
                            <a:pt x="103" y="8"/>
                          </a:lnTo>
                          <a:lnTo>
                            <a:pt x="13" y="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34" name="Freeform 3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75" y="2692"/>
                      <a:ext cx="73" cy="28"/>
                    </a:xfrm>
                    <a:custGeom>
                      <a:avLst/>
                      <a:gdLst>
                        <a:gd name="T0" fmla="*/ 0 w 152"/>
                        <a:gd name="T1" fmla="*/ 1 h 50"/>
                        <a:gd name="T2" fmla="*/ 0 w 152"/>
                        <a:gd name="T3" fmla="*/ 1 h 50"/>
                        <a:gd name="T4" fmla="*/ 0 w 152"/>
                        <a:gd name="T5" fmla="*/ 1 h 50"/>
                        <a:gd name="T6" fmla="*/ 0 w 152"/>
                        <a:gd name="T7" fmla="*/ 1 h 50"/>
                        <a:gd name="T8" fmla="*/ 0 w 152"/>
                        <a:gd name="T9" fmla="*/ 1 h 50"/>
                        <a:gd name="T10" fmla="*/ 0 w 152"/>
                        <a:gd name="T11" fmla="*/ 0 h 50"/>
                        <a:gd name="T12" fmla="*/ 0 w 152"/>
                        <a:gd name="T13" fmla="*/ 1 h 50"/>
                        <a:gd name="T14" fmla="*/ 0 w 152"/>
                        <a:gd name="T15" fmla="*/ 1 h 5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52"/>
                        <a:gd name="T25" fmla="*/ 0 h 50"/>
                        <a:gd name="T26" fmla="*/ 152 w 152"/>
                        <a:gd name="T27" fmla="*/ 50 h 5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52" h="50">
                          <a:moveTo>
                            <a:pt x="13" y="13"/>
                          </a:moveTo>
                          <a:lnTo>
                            <a:pt x="0" y="30"/>
                          </a:lnTo>
                          <a:lnTo>
                            <a:pt x="90" y="30"/>
                          </a:lnTo>
                          <a:lnTo>
                            <a:pt x="74" y="50"/>
                          </a:lnTo>
                          <a:lnTo>
                            <a:pt x="152" y="21"/>
                          </a:lnTo>
                          <a:lnTo>
                            <a:pt x="110" y="0"/>
                          </a:lnTo>
                          <a:lnTo>
                            <a:pt x="103" y="13"/>
                          </a:lnTo>
                          <a:lnTo>
                            <a:pt x="13" y="13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35" name="Freeform 3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75" y="2692"/>
                      <a:ext cx="73" cy="28"/>
                    </a:xfrm>
                    <a:custGeom>
                      <a:avLst/>
                      <a:gdLst>
                        <a:gd name="T0" fmla="*/ 0 w 152"/>
                        <a:gd name="T1" fmla="*/ 1 h 50"/>
                        <a:gd name="T2" fmla="*/ 0 w 152"/>
                        <a:gd name="T3" fmla="*/ 1 h 50"/>
                        <a:gd name="T4" fmla="*/ 0 w 152"/>
                        <a:gd name="T5" fmla="*/ 1 h 50"/>
                        <a:gd name="T6" fmla="*/ 0 w 152"/>
                        <a:gd name="T7" fmla="*/ 1 h 50"/>
                        <a:gd name="T8" fmla="*/ 0 w 152"/>
                        <a:gd name="T9" fmla="*/ 1 h 50"/>
                        <a:gd name="T10" fmla="*/ 0 w 152"/>
                        <a:gd name="T11" fmla="*/ 0 h 50"/>
                        <a:gd name="T12" fmla="*/ 0 w 152"/>
                        <a:gd name="T13" fmla="*/ 1 h 50"/>
                        <a:gd name="T14" fmla="*/ 0 w 152"/>
                        <a:gd name="T15" fmla="*/ 1 h 5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52"/>
                        <a:gd name="T25" fmla="*/ 0 h 50"/>
                        <a:gd name="T26" fmla="*/ 152 w 152"/>
                        <a:gd name="T27" fmla="*/ 50 h 5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52" h="50">
                          <a:moveTo>
                            <a:pt x="13" y="13"/>
                          </a:moveTo>
                          <a:lnTo>
                            <a:pt x="0" y="30"/>
                          </a:lnTo>
                          <a:lnTo>
                            <a:pt x="90" y="30"/>
                          </a:lnTo>
                          <a:lnTo>
                            <a:pt x="74" y="50"/>
                          </a:lnTo>
                          <a:lnTo>
                            <a:pt x="152" y="21"/>
                          </a:lnTo>
                          <a:lnTo>
                            <a:pt x="110" y="0"/>
                          </a:lnTo>
                          <a:lnTo>
                            <a:pt x="103" y="13"/>
                          </a:lnTo>
                          <a:lnTo>
                            <a:pt x="13" y="13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36" name="Freeform 3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8" y="2735"/>
                      <a:ext cx="73" cy="26"/>
                    </a:xfrm>
                    <a:custGeom>
                      <a:avLst/>
                      <a:gdLst>
                        <a:gd name="T0" fmla="*/ 0 w 152"/>
                        <a:gd name="T1" fmla="*/ 1 h 46"/>
                        <a:gd name="T2" fmla="*/ 0 w 152"/>
                        <a:gd name="T3" fmla="*/ 1 h 46"/>
                        <a:gd name="T4" fmla="*/ 0 w 152"/>
                        <a:gd name="T5" fmla="*/ 1 h 46"/>
                        <a:gd name="T6" fmla="*/ 0 w 152"/>
                        <a:gd name="T7" fmla="*/ 0 h 46"/>
                        <a:gd name="T8" fmla="*/ 0 w 152"/>
                        <a:gd name="T9" fmla="*/ 1 h 46"/>
                        <a:gd name="T10" fmla="*/ 0 w 152"/>
                        <a:gd name="T11" fmla="*/ 1 h 46"/>
                        <a:gd name="T12" fmla="*/ 0 w 152"/>
                        <a:gd name="T13" fmla="*/ 1 h 46"/>
                        <a:gd name="T14" fmla="*/ 0 w 152"/>
                        <a:gd name="T15" fmla="*/ 1 h 4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52"/>
                        <a:gd name="T25" fmla="*/ 0 h 46"/>
                        <a:gd name="T26" fmla="*/ 152 w 152"/>
                        <a:gd name="T27" fmla="*/ 46 h 4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52" h="46">
                          <a:moveTo>
                            <a:pt x="139" y="37"/>
                          </a:moveTo>
                          <a:lnTo>
                            <a:pt x="152" y="20"/>
                          </a:lnTo>
                          <a:lnTo>
                            <a:pt x="58" y="20"/>
                          </a:lnTo>
                          <a:lnTo>
                            <a:pt x="74" y="0"/>
                          </a:lnTo>
                          <a:lnTo>
                            <a:pt x="0" y="25"/>
                          </a:lnTo>
                          <a:lnTo>
                            <a:pt x="39" y="46"/>
                          </a:lnTo>
                          <a:lnTo>
                            <a:pt x="45" y="37"/>
                          </a:lnTo>
                          <a:lnTo>
                            <a:pt x="139" y="3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37" name="Freeform 4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8" y="2735"/>
                      <a:ext cx="73" cy="26"/>
                    </a:xfrm>
                    <a:custGeom>
                      <a:avLst/>
                      <a:gdLst>
                        <a:gd name="T0" fmla="*/ 0 w 152"/>
                        <a:gd name="T1" fmla="*/ 1 h 46"/>
                        <a:gd name="T2" fmla="*/ 0 w 152"/>
                        <a:gd name="T3" fmla="*/ 1 h 46"/>
                        <a:gd name="T4" fmla="*/ 0 w 152"/>
                        <a:gd name="T5" fmla="*/ 1 h 46"/>
                        <a:gd name="T6" fmla="*/ 0 w 152"/>
                        <a:gd name="T7" fmla="*/ 0 h 46"/>
                        <a:gd name="T8" fmla="*/ 0 w 152"/>
                        <a:gd name="T9" fmla="*/ 1 h 46"/>
                        <a:gd name="T10" fmla="*/ 0 w 152"/>
                        <a:gd name="T11" fmla="*/ 1 h 46"/>
                        <a:gd name="T12" fmla="*/ 0 w 152"/>
                        <a:gd name="T13" fmla="*/ 1 h 46"/>
                        <a:gd name="T14" fmla="*/ 0 w 152"/>
                        <a:gd name="T15" fmla="*/ 1 h 4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52"/>
                        <a:gd name="T25" fmla="*/ 0 h 46"/>
                        <a:gd name="T26" fmla="*/ 152 w 152"/>
                        <a:gd name="T27" fmla="*/ 46 h 4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52" h="46">
                          <a:moveTo>
                            <a:pt x="139" y="37"/>
                          </a:moveTo>
                          <a:lnTo>
                            <a:pt x="152" y="20"/>
                          </a:lnTo>
                          <a:lnTo>
                            <a:pt x="58" y="20"/>
                          </a:lnTo>
                          <a:lnTo>
                            <a:pt x="74" y="0"/>
                          </a:lnTo>
                          <a:lnTo>
                            <a:pt x="0" y="25"/>
                          </a:lnTo>
                          <a:lnTo>
                            <a:pt x="39" y="46"/>
                          </a:lnTo>
                          <a:lnTo>
                            <a:pt x="45" y="37"/>
                          </a:lnTo>
                          <a:lnTo>
                            <a:pt x="139" y="3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38" name="Freeform 4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98" y="2702"/>
                      <a:ext cx="73" cy="28"/>
                    </a:xfrm>
                    <a:custGeom>
                      <a:avLst/>
                      <a:gdLst>
                        <a:gd name="T0" fmla="*/ 0 w 152"/>
                        <a:gd name="T1" fmla="*/ 1 h 50"/>
                        <a:gd name="T2" fmla="*/ 0 w 152"/>
                        <a:gd name="T3" fmla="*/ 1 h 50"/>
                        <a:gd name="T4" fmla="*/ 0 w 152"/>
                        <a:gd name="T5" fmla="*/ 1 h 50"/>
                        <a:gd name="T6" fmla="*/ 0 w 152"/>
                        <a:gd name="T7" fmla="*/ 0 h 50"/>
                        <a:gd name="T8" fmla="*/ 0 w 152"/>
                        <a:gd name="T9" fmla="*/ 1 h 50"/>
                        <a:gd name="T10" fmla="*/ 0 w 152"/>
                        <a:gd name="T11" fmla="*/ 1 h 50"/>
                        <a:gd name="T12" fmla="*/ 0 w 152"/>
                        <a:gd name="T13" fmla="*/ 1 h 50"/>
                        <a:gd name="T14" fmla="*/ 0 w 152"/>
                        <a:gd name="T15" fmla="*/ 1 h 5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52"/>
                        <a:gd name="T25" fmla="*/ 0 h 50"/>
                        <a:gd name="T26" fmla="*/ 152 w 152"/>
                        <a:gd name="T27" fmla="*/ 50 h 5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52" h="50">
                          <a:moveTo>
                            <a:pt x="139" y="38"/>
                          </a:moveTo>
                          <a:lnTo>
                            <a:pt x="152" y="21"/>
                          </a:lnTo>
                          <a:lnTo>
                            <a:pt x="61" y="21"/>
                          </a:lnTo>
                          <a:lnTo>
                            <a:pt x="78" y="0"/>
                          </a:lnTo>
                          <a:lnTo>
                            <a:pt x="0" y="29"/>
                          </a:lnTo>
                          <a:lnTo>
                            <a:pt x="42" y="50"/>
                          </a:lnTo>
                          <a:lnTo>
                            <a:pt x="49" y="38"/>
                          </a:lnTo>
                          <a:lnTo>
                            <a:pt x="139" y="3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39" name="Freeform 4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98" y="2702"/>
                      <a:ext cx="73" cy="28"/>
                    </a:xfrm>
                    <a:custGeom>
                      <a:avLst/>
                      <a:gdLst>
                        <a:gd name="T0" fmla="*/ 0 w 152"/>
                        <a:gd name="T1" fmla="*/ 1 h 50"/>
                        <a:gd name="T2" fmla="*/ 0 w 152"/>
                        <a:gd name="T3" fmla="*/ 1 h 50"/>
                        <a:gd name="T4" fmla="*/ 0 w 152"/>
                        <a:gd name="T5" fmla="*/ 1 h 50"/>
                        <a:gd name="T6" fmla="*/ 0 w 152"/>
                        <a:gd name="T7" fmla="*/ 0 h 50"/>
                        <a:gd name="T8" fmla="*/ 0 w 152"/>
                        <a:gd name="T9" fmla="*/ 1 h 50"/>
                        <a:gd name="T10" fmla="*/ 0 w 152"/>
                        <a:gd name="T11" fmla="*/ 1 h 50"/>
                        <a:gd name="T12" fmla="*/ 0 w 152"/>
                        <a:gd name="T13" fmla="*/ 1 h 50"/>
                        <a:gd name="T14" fmla="*/ 0 w 152"/>
                        <a:gd name="T15" fmla="*/ 1 h 5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52"/>
                        <a:gd name="T25" fmla="*/ 0 h 50"/>
                        <a:gd name="T26" fmla="*/ 152 w 152"/>
                        <a:gd name="T27" fmla="*/ 50 h 5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52" h="50">
                          <a:moveTo>
                            <a:pt x="139" y="38"/>
                          </a:moveTo>
                          <a:lnTo>
                            <a:pt x="152" y="21"/>
                          </a:lnTo>
                          <a:lnTo>
                            <a:pt x="61" y="21"/>
                          </a:lnTo>
                          <a:lnTo>
                            <a:pt x="78" y="0"/>
                          </a:lnTo>
                          <a:lnTo>
                            <a:pt x="0" y="29"/>
                          </a:lnTo>
                          <a:lnTo>
                            <a:pt x="42" y="50"/>
                          </a:lnTo>
                          <a:lnTo>
                            <a:pt x="49" y="38"/>
                          </a:lnTo>
                          <a:lnTo>
                            <a:pt x="139" y="3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/>
                    </a:p>
                  </p:txBody>
                </p:sp>
              </p:grpSp>
            </p:grpSp>
          </p:grpSp>
          <p:pic>
            <p:nvPicPr>
              <p:cNvPr id="16" name="Picture 3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976862" y="4235797"/>
                <a:ext cx="1722437" cy="24182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pic>
            <p:nvPicPr>
              <p:cNvPr id="17" name="Picture 42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624934" y="5192813"/>
                <a:ext cx="912813" cy="32459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18" name="Line 427"/>
              <p:cNvSpPr>
                <a:spLocks noChangeShapeType="1"/>
              </p:cNvSpPr>
              <p:nvPr/>
            </p:nvSpPr>
            <p:spPr bwMode="auto">
              <a:xfrm flipH="1" flipV="1">
                <a:off x="5912966" y="4383030"/>
                <a:ext cx="142875" cy="80336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6204" tIns="48102" rIns="96204" bIns="48102"/>
              <a:lstStyle/>
              <a:p>
                <a:endParaRPr lang="pt-BR"/>
              </a:p>
            </p:txBody>
          </p:sp>
          <p:sp>
            <p:nvSpPr>
              <p:cNvPr id="19" name="Text Box 403"/>
              <p:cNvSpPr txBox="1">
                <a:spLocks noChangeArrowheads="1"/>
              </p:cNvSpPr>
              <p:nvPr/>
            </p:nvSpPr>
            <p:spPr bwMode="auto">
              <a:xfrm>
                <a:off x="5912966" y="4971963"/>
                <a:ext cx="850900" cy="28239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4689" tIns="49238" rIns="94689" bIns="49238">
                <a:spAutoFit/>
              </a:bodyPr>
              <a:lstStyle/>
              <a:p>
                <a:pPr algn="ctr">
                  <a:lnSpc>
                    <a:spcPct val="104000"/>
                  </a:lnSpc>
                  <a:buClr>
                    <a:srgbClr val="009900"/>
                  </a:buClr>
                  <a:buSzPct val="100000"/>
                  <a:buFont typeface="Arial" pitchFamily="34" charset="0"/>
                  <a:buNone/>
                  <a:tabLst>
                    <a:tab pos="0" algn="l"/>
                    <a:tab pos="962025" algn="l"/>
                    <a:tab pos="1924050" algn="l"/>
                    <a:tab pos="2886075" algn="l"/>
                    <a:tab pos="3848100" algn="l"/>
                    <a:tab pos="4810125" algn="l"/>
                    <a:tab pos="5772150" algn="l"/>
                    <a:tab pos="6734175" algn="l"/>
                    <a:tab pos="7696200" algn="l"/>
                    <a:tab pos="8658225" algn="l"/>
                    <a:tab pos="9620250" algn="l"/>
                    <a:tab pos="10582275" algn="l"/>
                  </a:tabLst>
                </a:pPr>
                <a:r>
                  <a:rPr lang="en-GB" sz="1100" b="1">
                    <a:latin typeface="Book Antiqua" pitchFamily="18" charset="0"/>
                    <a:ea typeface="MS Gothic" pitchFamily="49" charset="-128"/>
                  </a:rPr>
                  <a:t>EDD</a:t>
                </a:r>
              </a:p>
            </p:txBody>
          </p:sp>
          <p:sp>
            <p:nvSpPr>
              <p:cNvPr id="20" name="Text Box 403"/>
              <p:cNvSpPr txBox="1">
                <a:spLocks noChangeArrowheads="1"/>
              </p:cNvSpPr>
              <p:nvPr/>
            </p:nvSpPr>
            <p:spPr bwMode="auto">
              <a:xfrm>
                <a:off x="7785174" y="4005064"/>
                <a:ext cx="850900" cy="28239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4689" tIns="49238" rIns="94689" bIns="49238">
                <a:spAutoFit/>
              </a:bodyPr>
              <a:lstStyle/>
              <a:p>
                <a:pPr algn="ctr">
                  <a:lnSpc>
                    <a:spcPct val="104000"/>
                  </a:lnSpc>
                  <a:buClr>
                    <a:srgbClr val="009900"/>
                  </a:buClr>
                  <a:buSzPct val="100000"/>
                  <a:buFont typeface="Arial" pitchFamily="34" charset="0"/>
                  <a:buNone/>
                  <a:tabLst>
                    <a:tab pos="0" algn="l"/>
                    <a:tab pos="962025" algn="l"/>
                    <a:tab pos="1924050" algn="l"/>
                    <a:tab pos="2886075" algn="l"/>
                    <a:tab pos="3848100" algn="l"/>
                    <a:tab pos="4810125" algn="l"/>
                    <a:tab pos="5772150" algn="l"/>
                    <a:tab pos="6734175" algn="l"/>
                    <a:tab pos="7696200" algn="l"/>
                    <a:tab pos="8658225" algn="l"/>
                    <a:tab pos="9620250" algn="l"/>
                    <a:tab pos="10582275" algn="l"/>
                  </a:tabLst>
                </a:pPr>
                <a:r>
                  <a:rPr lang="en-GB" sz="1100" b="1">
                    <a:latin typeface="Book Antiqua" pitchFamily="18" charset="0"/>
                    <a:ea typeface="MS Gothic" pitchFamily="49" charset="-128"/>
                  </a:rPr>
                  <a:t>EDD</a:t>
                </a:r>
              </a:p>
            </p:txBody>
          </p:sp>
          <p:pic>
            <p:nvPicPr>
              <p:cNvPr id="21" name="Picture 187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489030" y="5413663"/>
                <a:ext cx="312738" cy="3498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Picture 151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7137102" y="6002597"/>
                <a:ext cx="361950" cy="402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151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705054" y="6149830"/>
                <a:ext cx="361950" cy="402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" name="Text Box 403"/>
              <p:cNvSpPr txBox="1">
                <a:spLocks noChangeArrowheads="1"/>
              </p:cNvSpPr>
              <p:nvPr/>
            </p:nvSpPr>
            <p:spPr bwMode="auto">
              <a:xfrm>
                <a:off x="6056982" y="3717032"/>
                <a:ext cx="1503362" cy="46254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4689" tIns="49238" rIns="94689" bIns="49238">
                <a:spAutoFit/>
              </a:bodyPr>
              <a:lstStyle/>
              <a:p>
                <a:pPr algn="ctr">
                  <a:lnSpc>
                    <a:spcPct val="104000"/>
                  </a:lnSpc>
                  <a:buClr>
                    <a:srgbClr val="009900"/>
                  </a:buClr>
                  <a:buSzPct val="100000"/>
                  <a:buFont typeface="Arial" pitchFamily="34" charset="0"/>
                  <a:buNone/>
                  <a:tabLst>
                    <a:tab pos="0" algn="l"/>
                    <a:tab pos="962025" algn="l"/>
                    <a:tab pos="1924050" algn="l"/>
                    <a:tab pos="2886075" algn="l"/>
                    <a:tab pos="3848100" algn="l"/>
                    <a:tab pos="4810125" algn="l"/>
                    <a:tab pos="5772150" algn="l"/>
                    <a:tab pos="6734175" algn="l"/>
                    <a:tab pos="7696200" algn="l"/>
                    <a:tab pos="8658225" algn="l"/>
                    <a:tab pos="9620250" algn="l"/>
                    <a:tab pos="10582275" algn="l"/>
                  </a:tabLst>
                </a:pPr>
                <a:r>
                  <a:rPr lang="en-GB" sz="1100" b="1" dirty="0" err="1">
                    <a:latin typeface="Book Antiqua" pitchFamily="18" charset="0"/>
                    <a:ea typeface="MS Gothic" pitchFamily="49" charset="-128"/>
                  </a:rPr>
                  <a:t>Anel</a:t>
                </a:r>
                <a:r>
                  <a:rPr lang="en-GB" sz="1100" b="1" dirty="0">
                    <a:latin typeface="Book Antiqua" pitchFamily="18" charset="0"/>
                    <a:ea typeface="MS Gothic" pitchFamily="49" charset="-128"/>
                  </a:rPr>
                  <a:t> </a:t>
                </a:r>
                <a:r>
                  <a:rPr lang="en-GB" sz="1100" b="1" dirty="0" err="1">
                    <a:latin typeface="Book Antiqua" pitchFamily="18" charset="0"/>
                    <a:ea typeface="MS Gothic" pitchFamily="49" charset="-128"/>
                  </a:rPr>
                  <a:t>coletor</a:t>
                </a:r>
                <a:r>
                  <a:rPr lang="en-GB" sz="1100" b="1" dirty="0">
                    <a:latin typeface="Book Antiqua" pitchFamily="18" charset="0"/>
                    <a:ea typeface="MS Gothic" pitchFamily="49" charset="-128"/>
                  </a:rPr>
                  <a:t> L2</a:t>
                </a:r>
              </a:p>
              <a:p>
                <a:pPr algn="ctr">
                  <a:lnSpc>
                    <a:spcPct val="104000"/>
                  </a:lnSpc>
                  <a:buClr>
                    <a:srgbClr val="009900"/>
                  </a:buClr>
                  <a:buSzPct val="100000"/>
                  <a:buFont typeface="Arial" pitchFamily="34" charset="0"/>
                  <a:buNone/>
                  <a:tabLst>
                    <a:tab pos="0" algn="l"/>
                    <a:tab pos="962025" algn="l"/>
                    <a:tab pos="1924050" algn="l"/>
                    <a:tab pos="2886075" algn="l"/>
                    <a:tab pos="3848100" algn="l"/>
                    <a:tab pos="4810125" algn="l"/>
                    <a:tab pos="5772150" algn="l"/>
                    <a:tab pos="6734175" algn="l"/>
                    <a:tab pos="7696200" algn="l"/>
                    <a:tab pos="8658225" algn="l"/>
                    <a:tab pos="9620250" algn="l"/>
                    <a:tab pos="10582275" algn="l"/>
                  </a:tabLst>
                </a:pPr>
                <a:r>
                  <a:rPr lang="en-GB" sz="1100" b="1" dirty="0">
                    <a:latin typeface="Book Antiqua" pitchFamily="18" charset="0"/>
                    <a:ea typeface="MS Gothic" pitchFamily="49" charset="-128"/>
                  </a:rPr>
                  <a:t> 1G</a:t>
                </a:r>
              </a:p>
            </p:txBody>
          </p:sp>
          <p:cxnSp>
            <p:nvCxnSpPr>
              <p:cNvPr id="25" name="Conector reto 24"/>
              <p:cNvCxnSpPr/>
              <p:nvPr/>
            </p:nvCxnSpPr>
            <p:spPr>
              <a:xfrm rot="16200000" flipH="1">
                <a:off x="8074098" y="4581293"/>
                <a:ext cx="358263" cy="7121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ector reto 25"/>
              <p:cNvCxnSpPr/>
              <p:nvPr/>
            </p:nvCxnSpPr>
            <p:spPr>
              <a:xfrm rot="16200000" flipH="1">
                <a:off x="6489535" y="5445467"/>
                <a:ext cx="141985" cy="14409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ector reto 26"/>
              <p:cNvCxnSpPr/>
              <p:nvPr/>
            </p:nvCxnSpPr>
            <p:spPr>
              <a:xfrm rot="10800000" flipV="1">
                <a:off x="5625566" y="5446521"/>
                <a:ext cx="286534" cy="14198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 Box 403"/>
            <p:cNvSpPr txBox="1">
              <a:spLocks noChangeArrowheads="1"/>
            </p:cNvSpPr>
            <p:nvPr/>
          </p:nvSpPr>
          <p:spPr bwMode="auto">
            <a:xfrm>
              <a:off x="5148263" y="3284538"/>
              <a:ext cx="850900" cy="2698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4689" tIns="49238" rIns="94689" bIns="49238">
              <a:spAutoFit/>
            </a:bodyPr>
            <a:lstStyle/>
            <a:p>
              <a:pPr algn="ctr">
                <a:lnSpc>
                  <a:spcPct val="104000"/>
                </a:lnSpc>
                <a:buClr>
                  <a:srgbClr val="009900"/>
                </a:buClr>
                <a:buSzPct val="100000"/>
                <a:buFont typeface="Arial" pitchFamily="34" charset="0"/>
                <a:buNone/>
                <a:tabLst>
                  <a:tab pos="0" algn="l"/>
                  <a:tab pos="962025" algn="l"/>
                  <a:tab pos="1924050" algn="l"/>
                  <a:tab pos="2886075" algn="l"/>
                  <a:tab pos="3848100" algn="l"/>
                  <a:tab pos="4810125" algn="l"/>
                  <a:tab pos="5772150" algn="l"/>
                  <a:tab pos="6734175" algn="l"/>
                  <a:tab pos="7696200" algn="l"/>
                  <a:tab pos="8658225" algn="l"/>
                  <a:tab pos="9620250" algn="l"/>
                  <a:tab pos="10582275" algn="l"/>
                </a:tabLst>
              </a:pPr>
              <a:r>
                <a:rPr lang="en-GB" sz="1100" b="1">
                  <a:latin typeface="Book Antiqua" pitchFamily="18" charset="0"/>
                  <a:ea typeface="MS Gothic" pitchFamily="49" charset="-128"/>
                </a:rPr>
                <a:t>Dm3000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99592" y="2060848"/>
            <a:ext cx="6336704" cy="4752528"/>
          </a:xfrm>
        </p:spPr>
        <p:txBody>
          <a:bodyPr>
            <a:normAutofit fontScale="77500" lnSpcReduction="20000"/>
          </a:bodyPr>
          <a:lstStyle/>
          <a:p>
            <a:pPr lvl="2"/>
            <a:r>
              <a:rPr lang="pt-BR" dirty="0" smtClean="0"/>
              <a:t>USUÁRIO</a:t>
            </a:r>
          </a:p>
          <a:p>
            <a:pPr lvl="3"/>
            <a:r>
              <a:rPr lang="pt-BR" dirty="0" smtClean="0"/>
              <a:t>Gerenciar </a:t>
            </a:r>
            <a:r>
              <a:rPr lang="pt-BR" dirty="0"/>
              <a:t>as contas </a:t>
            </a:r>
            <a:r>
              <a:rPr lang="pt-BR" dirty="0" smtClean="0"/>
              <a:t>e autenticação </a:t>
            </a:r>
            <a:r>
              <a:rPr lang="pt-BR" dirty="0"/>
              <a:t>dos usuários.</a:t>
            </a:r>
            <a:endParaRPr lang="pt-BR" sz="1600" dirty="0"/>
          </a:p>
          <a:p>
            <a:pPr lvl="3"/>
            <a:r>
              <a:rPr lang="pt-BR" dirty="0" smtClean="0"/>
              <a:t>Manter históricos dos usuários</a:t>
            </a:r>
            <a:endParaRPr lang="pt-BR" sz="1600" dirty="0"/>
          </a:p>
          <a:p>
            <a:pPr lvl="3"/>
            <a:r>
              <a:rPr lang="pt-BR" dirty="0"/>
              <a:t>Estabelecer políticas de acesso para cada credencial.</a:t>
            </a:r>
            <a:endParaRPr lang="pt-BR" sz="1600" dirty="0"/>
          </a:p>
          <a:p>
            <a:pPr lvl="3"/>
            <a:r>
              <a:rPr lang="pt-BR" dirty="0"/>
              <a:t>Criar critérios de acesso para </a:t>
            </a:r>
            <a:r>
              <a:rPr lang="pt-BR" dirty="0" smtClean="0"/>
              <a:t>usuários </a:t>
            </a:r>
            <a:r>
              <a:rPr lang="pt-BR" dirty="0"/>
              <a:t>ou </a:t>
            </a:r>
            <a:r>
              <a:rPr lang="pt-BR" dirty="0" smtClean="0"/>
              <a:t>grupo.</a:t>
            </a:r>
            <a:endParaRPr lang="pt-BR" sz="1600" dirty="0"/>
          </a:p>
          <a:p>
            <a:pPr lvl="2"/>
            <a:r>
              <a:rPr lang="pt-BR" dirty="0" smtClean="0"/>
              <a:t>REDE</a:t>
            </a:r>
          </a:p>
          <a:p>
            <a:pPr lvl="3"/>
            <a:r>
              <a:rPr lang="pt-BR" dirty="0" smtClean="0"/>
              <a:t>Gerenciar </a:t>
            </a:r>
            <a:r>
              <a:rPr lang="pt-BR" dirty="0"/>
              <a:t>e </a:t>
            </a:r>
            <a:r>
              <a:rPr lang="pt-BR" dirty="0" smtClean="0"/>
              <a:t>monitorar as </a:t>
            </a:r>
            <a:r>
              <a:rPr lang="pt-BR" dirty="0"/>
              <a:t>funcionalidades e disponibilidade de todos elementos da rede</a:t>
            </a:r>
            <a:r>
              <a:rPr lang="pt-BR" dirty="0" smtClean="0"/>
              <a:t>.</a:t>
            </a:r>
          </a:p>
          <a:p>
            <a:pPr lvl="3"/>
            <a:r>
              <a:rPr lang="pt-BR" sz="1800" dirty="0" smtClean="0"/>
              <a:t>Relatórios de disponibilidade e falhas</a:t>
            </a:r>
          </a:p>
          <a:p>
            <a:pPr lvl="2"/>
            <a:r>
              <a:rPr lang="pt-BR" dirty="0" smtClean="0"/>
              <a:t>SEGURANÇA DO ACESSO:</a:t>
            </a:r>
            <a:endParaRPr lang="pt-BR" sz="2000" dirty="0"/>
          </a:p>
          <a:p>
            <a:pPr lvl="3"/>
            <a:r>
              <a:rPr lang="pt-BR" dirty="0"/>
              <a:t>Com filtragem de endereço MAC ou IP</a:t>
            </a:r>
            <a:endParaRPr lang="pt-BR" sz="1800" dirty="0"/>
          </a:p>
          <a:p>
            <a:pPr lvl="3"/>
            <a:r>
              <a:rPr lang="pt-BR" dirty="0"/>
              <a:t>Proteção contra ataque </a:t>
            </a:r>
            <a:r>
              <a:rPr lang="pt-BR" dirty="0" err="1"/>
              <a:t>DoS</a:t>
            </a:r>
            <a:r>
              <a:rPr lang="pt-BR" dirty="0"/>
              <a:t> (</a:t>
            </a:r>
            <a:r>
              <a:rPr lang="pt-BR" dirty="0" err="1"/>
              <a:t>Denial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Service</a:t>
            </a:r>
            <a:r>
              <a:rPr lang="pt-BR" dirty="0"/>
              <a:t>)</a:t>
            </a:r>
            <a:endParaRPr lang="pt-BR" sz="1800" dirty="0"/>
          </a:p>
          <a:p>
            <a:pPr lvl="3"/>
            <a:r>
              <a:rPr lang="pt-BR" dirty="0"/>
              <a:t>Limitação de sessões por usuário</a:t>
            </a:r>
            <a:endParaRPr lang="pt-BR" sz="1800" dirty="0"/>
          </a:p>
          <a:p>
            <a:pPr lvl="3"/>
            <a:r>
              <a:rPr lang="pt-BR" dirty="0"/>
              <a:t>Black </a:t>
            </a:r>
            <a:r>
              <a:rPr lang="pt-BR" dirty="0" err="1"/>
              <a:t>list</a:t>
            </a:r>
            <a:r>
              <a:rPr lang="pt-BR" dirty="0"/>
              <a:t> de usuários</a:t>
            </a:r>
            <a:endParaRPr lang="pt-BR" sz="1800" dirty="0"/>
          </a:p>
          <a:p>
            <a:pPr lvl="2"/>
            <a:r>
              <a:rPr lang="pt-BR" dirty="0" smtClean="0"/>
              <a:t>ECONOMIA E VELOCIDADE</a:t>
            </a:r>
          </a:p>
          <a:p>
            <a:pPr lvl="3"/>
            <a:r>
              <a:rPr lang="pt-BR" dirty="0" err="1" smtClean="0"/>
              <a:t>Cache</a:t>
            </a:r>
            <a:r>
              <a:rPr lang="pt-BR" dirty="0" smtClean="0"/>
              <a:t> </a:t>
            </a:r>
            <a:r>
              <a:rPr lang="pt-BR" dirty="0"/>
              <a:t>de conteúdo multimídia e de serviços tais como: </a:t>
            </a:r>
            <a:r>
              <a:rPr lang="pt-BR" dirty="0" err="1"/>
              <a:t>You</a:t>
            </a:r>
            <a:r>
              <a:rPr lang="pt-BR" dirty="0"/>
              <a:t> </a:t>
            </a:r>
            <a:r>
              <a:rPr lang="pt-BR" dirty="0" err="1"/>
              <a:t>Tube</a:t>
            </a:r>
            <a:r>
              <a:rPr lang="pt-BR" dirty="0"/>
              <a:t>, Terra TV, TV </a:t>
            </a:r>
            <a:r>
              <a:rPr lang="pt-BR" dirty="0" err="1"/>
              <a:t>Uol</a:t>
            </a:r>
            <a:r>
              <a:rPr lang="pt-BR" dirty="0"/>
              <a:t>, TV </a:t>
            </a:r>
            <a:r>
              <a:rPr lang="pt-BR" dirty="0" err="1"/>
              <a:t>iG</a:t>
            </a:r>
            <a:r>
              <a:rPr lang="pt-BR" dirty="0"/>
              <a:t>, outros </a:t>
            </a:r>
            <a:endParaRPr lang="pt-BR" sz="1600" u="sng" dirty="0"/>
          </a:p>
          <a:p>
            <a:pPr lvl="1"/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3- controle   </a:t>
            </a:r>
            <a:r>
              <a:rPr lang="pt-BR" dirty="0" err="1" smtClean="0"/>
              <a:t>noc</a:t>
            </a:r>
            <a:endParaRPr lang="pt-BR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5786" y="3645024"/>
            <a:ext cx="2102718" cy="820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7164288" y="4462189"/>
            <a:ext cx="1872208" cy="334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900"/>
              </a:lnSpc>
            </a:pPr>
            <a:r>
              <a:rPr lang="pt-BR" sz="1200" i="1" dirty="0" err="1" smtClean="0">
                <a:solidFill>
                  <a:srgbClr val="005000"/>
                </a:solidFill>
              </a:rPr>
              <a:t>Hardwre</a:t>
            </a:r>
            <a:r>
              <a:rPr lang="pt-BR" sz="1200" i="1" dirty="0" smtClean="0">
                <a:solidFill>
                  <a:srgbClr val="005000"/>
                </a:solidFill>
              </a:rPr>
              <a:t> com </a:t>
            </a:r>
            <a:r>
              <a:rPr lang="pt-BR" sz="1200" i="1" dirty="0">
                <a:solidFill>
                  <a:srgbClr val="005000"/>
                </a:solidFill>
              </a:rPr>
              <a:t>duas </a:t>
            </a:r>
            <a:r>
              <a:rPr lang="pt-BR" sz="1200" i="1" dirty="0" err="1">
                <a:solidFill>
                  <a:srgbClr val="005000"/>
                </a:solidFill>
              </a:rPr>
              <a:t>CPUs</a:t>
            </a:r>
            <a:r>
              <a:rPr lang="pt-BR" sz="1200" i="1" dirty="0">
                <a:solidFill>
                  <a:srgbClr val="005000"/>
                </a:solidFill>
              </a:rPr>
              <a:t> </a:t>
            </a:r>
            <a:r>
              <a:rPr lang="pt-BR" sz="1200" i="1" dirty="0" smtClean="0">
                <a:solidFill>
                  <a:srgbClr val="005000"/>
                </a:solidFill>
              </a:rPr>
              <a:t> operando </a:t>
            </a:r>
            <a:r>
              <a:rPr lang="pt-BR" sz="1200" i="1" dirty="0">
                <a:solidFill>
                  <a:srgbClr val="005000"/>
                </a:solidFill>
              </a:rPr>
              <a:t>em </a:t>
            </a:r>
            <a:r>
              <a:rPr lang="pt-BR" sz="1200" i="1" dirty="0" smtClean="0">
                <a:solidFill>
                  <a:srgbClr val="005000"/>
                </a:solidFill>
              </a:rPr>
              <a:t>redundância</a:t>
            </a:r>
            <a:endParaRPr lang="pt-BR" sz="1200" i="1" dirty="0">
              <a:solidFill>
                <a:srgbClr val="005000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6647" y="2455540"/>
            <a:ext cx="13938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1115616" y="1124744"/>
            <a:ext cx="78488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5000"/>
                </a:solidFill>
              </a:rPr>
              <a:t>Sistema de configuração, controle e monitoramento dos elementos da rede e do acesso </a:t>
            </a:r>
          </a:p>
          <a:p>
            <a:endParaRPr lang="pt-BR" sz="2800" b="1" dirty="0">
              <a:solidFill>
                <a:srgbClr val="005000"/>
              </a:solidFill>
            </a:endParaRPr>
          </a:p>
        </p:txBody>
      </p:sp>
      <p:grpSp>
        <p:nvGrpSpPr>
          <p:cNvPr id="8" name="Grupo 10"/>
          <p:cNvGrpSpPr>
            <a:grpSpLocks/>
          </p:cNvGrpSpPr>
          <p:nvPr/>
        </p:nvGrpSpPr>
        <p:grpSpPr bwMode="auto">
          <a:xfrm>
            <a:off x="7235825" y="5085928"/>
            <a:ext cx="2160588" cy="1295400"/>
            <a:chOff x="6948264" y="4181305"/>
            <a:chExt cx="2520279" cy="1584176"/>
          </a:xfrm>
        </p:grpSpPr>
        <p:pic>
          <p:nvPicPr>
            <p:cNvPr id="9" name="Picture 6" descr="Map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48264" y="4181305"/>
              <a:ext cx="2042733" cy="1584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7668344" y="4972084"/>
              <a:ext cx="1800199" cy="29512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lnSpc>
                  <a:spcPct val="101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100" b="1">
                  <a:solidFill>
                    <a:schemeClr val="accent1"/>
                  </a:solidFill>
                  <a:latin typeface="Humnst777 BT" pitchFamily="32" charset="0"/>
                </a:rPr>
                <a:t>DmView</a:t>
              </a:r>
              <a:endParaRPr lang="en-GB" sz="1200" b="1">
                <a:solidFill>
                  <a:schemeClr val="accent1"/>
                </a:solidFill>
                <a:latin typeface="Humnst777 BT" pitchFamily="3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4- </a:t>
            </a:r>
            <a:r>
              <a:rPr lang="pt-BR" dirty="0" err="1" smtClean="0"/>
              <a:t>backhaul</a:t>
            </a:r>
            <a:endParaRPr lang="pt-BR" dirty="0"/>
          </a:p>
        </p:txBody>
      </p:sp>
      <p:sp>
        <p:nvSpPr>
          <p:cNvPr id="9" name="Espaço Reservado para Conteúdo 1"/>
          <p:cNvSpPr>
            <a:spLocks noGrp="1"/>
          </p:cNvSpPr>
          <p:nvPr>
            <p:ph idx="1"/>
          </p:nvPr>
        </p:nvSpPr>
        <p:spPr>
          <a:xfrm>
            <a:off x="1116013" y="1152525"/>
            <a:ext cx="8027987" cy="1484313"/>
          </a:xfrm>
        </p:spPr>
        <p:txBody>
          <a:bodyPr/>
          <a:lstStyle/>
          <a:p>
            <a:r>
              <a:rPr lang="pt-BR" smtClean="0"/>
              <a:t>Links de rádio de alta velocidade</a:t>
            </a:r>
          </a:p>
          <a:p>
            <a:pPr lvl="1"/>
            <a:r>
              <a:rPr lang="pt-BR" smtClean="0"/>
              <a:t>DSR-6 ... 38/200M e 400M</a:t>
            </a:r>
          </a:p>
        </p:txBody>
      </p:sp>
      <p:sp>
        <p:nvSpPr>
          <p:cNvPr id="10" name="Espaço Reservado para Conteúdo 1"/>
          <p:cNvSpPr txBox="1">
            <a:spLocks/>
          </p:cNvSpPr>
          <p:nvPr/>
        </p:nvSpPr>
        <p:spPr>
          <a:xfrm>
            <a:off x="1337634" y="2227622"/>
            <a:ext cx="5964884" cy="44627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lnSpcReduction="10000"/>
          </a:bodyPr>
          <a:lstStyle/>
          <a:p>
            <a:pPr defTabSz="701675">
              <a:tabLst>
                <a:tab pos="1804988" algn="l"/>
              </a:tabLst>
            </a:pPr>
            <a:r>
              <a:rPr lang="pt-BR" sz="3200" b="1">
                <a:solidFill>
                  <a:srgbClr val="005000"/>
                </a:solidFill>
                <a:latin typeface="Myriad Web Pro" pitchFamily="34" charset="0"/>
              </a:rPr>
              <a:t>Digitel</a:t>
            </a:r>
          </a:p>
          <a:p>
            <a:pPr defTabSz="701675">
              <a:tabLst>
                <a:tab pos="1804988" algn="l"/>
              </a:tabLst>
            </a:pPr>
            <a:endParaRPr lang="pt-BR" sz="1000" b="1">
              <a:solidFill>
                <a:srgbClr val="005000"/>
              </a:solidFill>
              <a:latin typeface="Myriad Web Pro" pitchFamily="34" charset="0"/>
            </a:endParaRPr>
          </a:p>
          <a:p>
            <a:pPr defTabSz="701675">
              <a:tabLst>
                <a:tab pos="1804988" algn="l"/>
              </a:tabLst>
            </a:pPr>
            <a:r>
              <a:rPr lang="pt-BR" sz="1900" b="1">
                <a:solidFill>
                  <a:srgbClr val="005000"/>
                </a:solidFill>
                <a:latin typeface="Myriad Web Pro" pitchFamily="34" charset="0"/>
              </a:rPr>
              <a:t>. Freqüências:	6 GHz a 38 GHz</a:t>
            </a:r>
          </a:p>
          <a:p>
            <a:pPr defTabSz="701675">
              <a:tabLst>
                <a:tab pos="1804988" algn="l"/>
              </a:tabLst>
            </a:pPr>
            <a:r>
              <a:rPr lang="pt-BR" sz="1900" b="1">
                <a:solidFill>
                  <a:srgbClr val="005000"/>
                </a:solidFill>
                <a:latin typeface="Myriad Web Pro" pitchFamily="34" charset="0"/>
              </a:rPr>
              <a:t>. Capacidades:	200 Mbit/s (28 MHz)</a:t>
            </a:r>
          </a:p>
          <a:p>
            <a:pPr defTabSz="701675">
              <a:tabLst>
                <a:tab pos="1804988" algn="l"/>
              </a:tabLst>
            </a:pPr>
            <a:r>
              <a:rPr lang="pt-BR" sz="1900" b="1">
                <a:solidFill>
                  <a:srgbClr val="005000"/>
                </a:solidFill>
                <a:latin typeface="Myriad Web Pro" pitchFamily="34" charset="0"/>
              </a:rPr>
              <a:t>	400 Mbit/s (56 MHz)</a:t>
            </a:r>
          </a:p>
          <a:p>
            <a:pPr defTabSz="701675">
              <a:tabLst>
                <a:tab pos="1804988" algn="l"/>
              </a:tabLst>
            </a:pPr>
            <a:r>
              <a:rPr lang="pt-BR" sz="1900" b="1">
                <a:solidFill>
                  <a:srgbClr val="005000"/>
                </a:solidFill>
                <a:latin typeface="Myriad Web Pro" pitchFamily="34" charset="0"/>
              </a:rPr>
              <a:t>	800 Mbit/s (2x56 MHz – XPIC)</a:t>
            </a:r>
          </a:p>
          <a:p>
            <a:pPr defTabSz="701675">
              <a:tabLst>
                <a:tab pos="1804988" algn="l"/>
              </a:tabLst>
            </a:pPr>
            <a:r>
              <a:rPr lang="pt-BR" sz="1900" b="1">
                <a:solidFill>
                  <a:srgbClr val="005000"/>
                </a:solidFill>
                <a:latin typeface="Myriad Web Pro" pitchFamily="34" charset="0"/>
              </a:rPr>
              <a:t>. Modulação:	Adaptativa, 16 QAM a 256 QAM</a:t>
            </a:r>
          </a:p>
          <a:p>
            <a:pPr defTabSz="701675">
              <a:tabLst>
                <a:tab pos="1804988" algn="l"/>
              </a:tabLst>
            </a:pPr>
            <a:r>
              <a:rPr lang="pt-BR" sz="1900" b="1">
                <a:solidFill>
                  <a:srgbClr val="005000"/>
                </a:solidFill>
                <a:latin typeface="Myriad Web Pro" pitchFamily="34" charset="0"/>
              </a:rPr>
              <a:t>. Interfaces:	TDM (16 E1)</a:t>
            </a:r>
          </a:p>
          <a:p>
            <a:pPr defTabSz="701675">
              <a:tabLst>
                <a:tab pos="1804988" algn="l"/>
              </a:tabLst>
            </a:pPr>
            <a:r>
              <a:rPr lang="pt-BR" sz="1900" b="1">
                <a:solidFill>
                  <a:srgbClr val="005000"/>
                </a:solidFill>
                <a:latin typeface="Myriad Web Pro" pitchFamily="34" charset="0"/>
              </a:rPr>
              <a:t>	Ethernet Switch 10/100</a:t>
            </a:r>
          </a:p>
          <a:p>
            <a:pPr defTabSz="701675">
              <a:tabLst>
                <a:tab pos="1804988" algn="l"/>
              </a:tabLst>
            </a:pPr>
            <a:r>
              <a:rPr lang="pt-BR" sz="1900" b="1">
                <a:solidFill>
                  <a:srgbClr val="005000"/>
                </a:solidFill>
                <a:latin typeface="Myriad Web Pro" pitchFamily="34" charset="0"/>
              </a:rPr>
              <a:t>	GbEth: elétrica (RJ45) e óptica (SFP)</a:t>
            </a:r>
          </a:p>
          <a:p>
            <a:pPr defTabSz="701675">
              <a:tabLst>
                <a:tab pos="1804988" algn="l"/>
              </a:tabLst>
            </a:pPr>
            <a:r>
              <a:rPr lang="pt-BR" sz="1900" b="1">
                <a:solidFill>
                  <a:srgbClr val="005000"/>
                </a:solidFill>
                <a:latin typeface="Myriad Web Pro" pitchFamily="34" charset="0"/>
              </a:rPr>
              <a:t>	Canal de serviço (voz 2f)</a:t>
            </a:r>
          </a:p>
          <a:p>
            <a:pPr defTabSz="701675">
              <a:tabLst>
                <a:tab pos="1804988" algn="l"/>
              </a:tabLst>
            </a:pPr>
            <a:r>
              <a:rPr lang="pt-BR" sz="1900" b="1">
                <a:solidFill>
                  <a:srgbClr val="005000"/>
                </a:solidFill>
                <a:latin typeface="Myriad Web Pro" pitchFamily="34" charset="0"/>
              </a:rPr>
              <a:t>. Configurações:	1+0 / 1+1 (div. espaço e freqüência)</a:t>
            </a:r>
          </a:p>
          <a:p>
            <a:pPr defTabSz="701675">
              <a:tabLst>
                <a:tab pos="1804988" algn="l"/>
              </a:tabLst>
            </a:pPr>
            <a:r>
              <a:rPr lang="pt-BR" sz="1900" b="1">
                <a:solidFill>
                  <a:srgbClr val="005000"/>
                </a:solidFill>
                <a:latin typeface="Myriad Web Pro" pitchFamily="34" charset="0"/>
              </a:rPr>
              <a:t>. Gerência:	SNMP inband</a:t>
            </a:r>
          </a:p>
          <a:p>
            <a:pPr defTabSz="701675">
              <a:tabLst>
                <a:tab pos="1804988" algn="l"/>
              </a:tabLst>
            </a:pPr>
            <a:r>
              <a:rPr lang="pt-BR" sz="1900" b="1">
                <a:solidFill>
                  <a:srgbClr val="005000"/>
                </a:solidFill>
                <a:latin typeface="Myriad Web Pro" pitchFamily="34" charset="0"/>
              </a:rPr>
              <a:t>. Alimentação:	48 Vcc</a:t>
            </a:r>
          </a:p>
          <a:p>
            <a:pPr defTabSz="701675">
              <a:tabLst>
                <a:tab pos="1804988" algn="l"/>
              </a:tabLst>
            </a:pPr>
            <a:r>
              <a:rPr lang="pt-BR" sz="1900" b="1">
                <a:solidFill>
                  <a:srgbClr val="005000"/>
                </a:solidFill>
                <a:latin typeface="Myriad Web Pro" pitchFamily="34" charset="0"/>
              </a:rPr>
              <a:t>. Operação:	-5</a:t>
            </a:r>
            <a:r>
              <a:rPr lang="pt-BR" sz="1900" b="1" baseline="30000">
                <a:solidFill>
                  <a:srgbClr val="005000"/>
                </a:solidFill>
                <a:latin typeface="Myriad Web Pro" pitchFamily="34" charset="0"/>
              </a:rPr>
              <a:t>o</a:t>
            </a:r>
            <a:r>
              <a:rPr lang="pt-BR" sz="1900" b="1">
                <a:solidFill>
                  <a:srgbClr val="005000"/>
                </a:solidFill>
                <a:latin typeface="Myriad Web Pro" pitchFamily="34" charset="0"/>
              </a:rPr>
              <a:t>C a +55</a:t>
            </a:r>
            <a:r>
              <a:rPr lang="pt-BR" sz="1900" b="1" baseline="30000">
                <a:solidFill>
                  <a:srgbClr val="005000"/>
                </a:solidFill>
                <a:latin typeface="Myriad Web Pro" pitchFamily="34" charset="0"/>
              </a:rPr>
              <a:t>o</a:t>
            </a:r>
            <a:r>
              <a:rPr lang="pt-BR" sz="1900" b="1">
                <a:solidFill>
                  <a:srgbClr val="005000"/>
                </a:solidFill>
                <a:latin typeface="Myriad Web Pro" pitchFamily="34" charset="0"/>
              </a:rPr>
              <a:t>C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006600"/>
            <a:ext cx="3276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057400"/>
            <a:ext cx="3124200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ço Reservado para Conteúdo 1"/>
          <p:cNvSpPr>
            <a:spLocks noGrp="1"/>
          </p:cNvSpPr>
          <p:nvPr>
            <p:ph idx="4294967295"/>
          </p:nvPr>
        </p:nvSpPr>
        <p:spPr>
          <a:xfrm>
            <a:off x="1116013" y="1152525"/>
            <a:ext cx="8027987" cy="1484313"/>
          </a:xfrm>
        </p:spPr>
        <p:txBody>
          <a:bodyPr/>
          <a:lstStyle/>
          <a:p>
            <a:r>
              <a:rPr lang="pt-BR" b="1" smtClean="0">
                <a:solidFill>
                  <a:srgbClr val="005000"/>
                </a:solidFill>
                <a:latin typeface="Myriad Web Pro" pitchFamily="34" charset="0"/>
              </a:rPr>
              <a:t>Links de rádio de média velocidade</a:t>
            </a:r>
          </a:p>
          <a:p>
            <a:pPr lvl="1"/>
            <a:r>
              <a:rPr lang="pt-BR" b="1" smtClean="0">
                <a:solidFill>
                  <a:srgbClr val="005000"/>
                </a:solidFill>
                <a:latin typeface="Myriad Web Pro" pitchFamily="34" charset="0"/>
              </a:rPr>
              <a:t>CW-16 X 2M / 7,5 ... 23 GHz</a:t>
            </a:r>
          </a:p>
        </p:txBody>
      </p:sp>
      <p:sp>
        <p:nvSpPr>
          <p:cNvPr id="6" name="Espaço Reservado para Conteúdo 1"/>
          <p:cNvSpPr txBox="1">
            <a:spLocks/>
          </p:cNvSpPr>
          <p:nvPr/>
        </p:nvSpPr>
        <p:spPr>
          <a:xfrm>
            <a:off x="1337634" y="2227622"/>
            <a:ext cx="5964884" cy="44627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defTabSz="701675">
              <a:tabLst>
                <a:tab pos="1804988" algn="l"/>
              </a:tabLst>
            </a:pPr>
            <a:r>
              <a:rPr lang="pt-BR" sz="3200" b="1">
                <a:solidFill>
                  <a:srgbClr val="005000"/>
                </a:solidFill>
                <a:latin typeface="Myriad Web Pro" pitchFamily="34" charset="0"/>
              </a:rPr>
              <a:t>Digitel</a:t>
            </a:r>
          </a:p>
          <a:p>
            <a:pPr defTabSz="701675">
              <a:tabLst>
                <a:tab pos="1804988" algn="l"/>
              </a:tabLst>
            </a:pPr>
            <a:endParaRPr lang="pt-BR" sz="1000" b="1">
              <a:solidFill>
                <a:srgbClr val="005000"/>
              </a:solidFill>
              <a:latin typeface="Myriad Web Pro" pitchFamily="34" charset="0"/>
            </a:endParaRPr>
          </a:p>
          <a:p>
            <a:pPr defTabSz="701675">
              <a:tabLst>
                <a:tab pos="1804988" algn="l"/>
              </a:tabLst>
            </a:pPr>
            <a:r>
              <a:rPr lang="pt-BR" sz="1900" b="1">
                <a:solidFill>
                  <a:srgbClr val="005000"/>
                </a:solidFill>
                <a:latin typeface="Myriad Web Pro" pitchFamily="34" charset="0"/>
              </a:rPr>
              <a:t>. Freqüências:	7,5 / 8,5 / 15 / 18 / 23 GHz</a:t>
            </a:r>
          </a:p>
          <a:p>
            <a:pPr defTabSz="701675">
              <a:tabLst>
                <a:tab pos="1804988" algn="l"/>
              </a:tabLst>
            </a:pPr>
            <a:r>
              <a:rPr lang="pt-BR" sz="1900" b="1">
                <a:solidFill>
                  <a:srgbClr val="005000"/>
                </a:solidFill>
                <a:latin typeface="Myriad Web Pro" pitchFamily="34" charset="0"/>
              </a:rPr>
              <a:t>. Capacidades:	</a:t>
            </a:r>
            <a:r>
              <a:rPr lang="en-US" sz="1900" b="1">
                <a:solidFill>
                  <a:srgbClr val="005000"/>
                </a:solidFill>
                <a:latin typeface="Myriad Web Pro" pitchFamily="34" charset="0"/>
              </a:rPr>
              <a:t>Até </a:t>
            </a:r>
            <a:r>
              <a:rPr lang="pt-BR" sz="1900" b="1">
                <a:solidFill>
                  <a:srgbClr val="005000"/>
                </a:solidFill>
                <a:latin typeface="Myriad Web Pro" pitchFamily="34" charset="0"/>
              </a:rPr>
              <a:t>34 Mbit/s</a:t>
            </a:r>
          </a:p>
          <a:p>
            <a:pPr defTabSz="701675">
              <a:tabLst>
                <a:tab pos="1804988" algn="l"/>
              </a:tabLst>
            </a:pPr>
            <a:r>
              <a:rPr lang="pt-BR" sz="1900" b="1">
                <a:solidFill>
                  <a:srgbClr val="005000"/>
                </a:solidFill>
                <a:latin typeface="Myriad Web Pro" pitchFamily="34" charset="0"/>
              </a:rPr>
              <a:t>. Modulação:	QPSK a 16 QAM/TCM</a:t>
            </a:r>
          </a:p>
          <a:p>
            <a:pPr defTabSz="701675">
              <a:tabLst>
                <a:tab pos="1804988" algn="l"/>
              </a:tabLst>
            </a:pPr>
            <a:r>
              <a:rPr lang="pt-BR" sz="1900" b="1">
                <a:solidFill>
                  <a:srgbClr val="005000"/>
                </a:solidFill>
                <a:latin typeface="Myriad Web Pro" pitchFamily="34" charset="0"/>
              </a:rPr>
              <a:t>. Interfaces:	TDM (16 E1)</a:t>
            </a:r>
          </a:p>
          <a:p>
            <a:pPr defTabSz="701675">
              <a:tabLst>
                <a:tab pos="1804988" algn="l"/>
              </a:tabLst>
            </a:pPr>
            <a:r>
              <a:rPr lang="pt-BR" sz="1900" b="1">
                <a:solidFill>
                  <a:srgbClr val="005000"/>
                </a:solidFill>
                <a:latin typeface="Myriad Web Pro" pitchFamily="34" charset="0"/>
              </a:rPr>
              <a:t>	Ethernet Bridge 10/100</a:t>
            </a:r>
          </a:p>
          <a:p>
            <a:pPr defTabSz="701675">
              <a:tabLst>
                <a:tab pos="1804988" algn="l"/>
              </a:tabLst>
            </a:pPr>
            <a:r>
              <a:rPr lang="pt-BR" sz="1900" b="1">
                <a:solidFill>
                  <a:srgbClr val="005000"/>
                </a:solidFill>
                <a:latin typeface="Myriad Web Pro" pitchFamily="34" charset="0"/>
              </a:rPr>
              <a:t>	Canal de serviço (voz 2f)</a:t>
            </a:r>
          </a:p>
          <a:p>
            <a:pPr defTabSz="701675">
              <a:tabLst>
                <a:tab pos="1804988" algn="l"/>
              </a:tabLst>
            </a:pPr>
            <a:r>
              <a:rPr lang="pt-BR" sz="1900" b="1">
                <a:solidFill>
                  <a:srgbClr val="005000"/>
                </a:solidFill>
                <a:latin typeface="Myriad Web Pro" pitchFamily="34" charset="0"/>
              </a:rPr>
              <a:t>. Configurações:	1+0 / 1+1 (div. espaço e freqüência)</a:t>
            </a:r>
          </a:p>
          <a:p>
            <a:pPr defTabSz="701675">
              <a:tabLst>
                <a:tab pos="1804988" algn="l"/>
              </a:tabLst>
            </a:pPr>
            <a:r>
              <a:rPr lang="pt-BR" sz="1900" b="1">
                <a:solidFill>
                  <a:srgbClr val="005000"/>
                </a:solidFill>
                <a:latin typeface="Myriad Web Pro" pitchFamily="34" charset="0"/>
              </a:rPr>
              <a:t>. Gerência:	SNMP</a:t>
            </a:r>
          </a:p>
          <a:p>
            <a:pPr defTabSz="701675">
              <a:tabLst>
                <a:tab pos="1804988" algn="l"/>
              </a:tabLst>
            </a:pPr>
            <a:r>
              <a:rPr lang="pt-BR" sz="1900" b="1">
                <a:solidFill>
                  <a:srgbClr val="005000"/>
                </a:solidFill>
                <a:latin typeface="Myriad Web Pro" pitchFamily="34" charset="0"/>
              </a:rPr>
              <a:t>. Alimentação:	24/48 Vcc; 110/220 Vac</a:t>
            </a:r>
          </a:p>
          <a:p>
            <a:pPr defTabSz="701675">
              <a:tabLst>
                <a:tab pos="1804988" algn="l"/>
              </a:tabLst>
            </a:pPr>
            <a:r>
              <a:rPr lang="pt-BR" sz="1900" b="1">
                <a:solidFill>
                  <a:srgbClr val="005000"/>
                </a:solidFill>
                <a:latin typeface="Myriad Web Pro" pitchFamily="34" charset="0"/>
              </a:rPr>
              <a:t>. Operação:	-5</a:t>
            </a:r>
            <a:r>
              <a:rPr lang="pt-BR" sz="1900" b="1" baseline="30000">
                <a:solidFill>
                  <a:srgbClr val="005000"/>
                </a:solidFill>
                <a:latin typeface="Myriad Web Pro" pitchFamily="34" charset="0"/>
              </a:rPr>
              <a:t>o</a:t>
            </a:r>
            <a:r>
              <a:rPr lang="pt-BR" sz="1900" b="1">
                <a:solidFill>
                  <a:srgbClr val="005000"/>
                </a:solidFill>
                <a:latin typeface="Myriad Web Pro" pitchFamily="34" charset="0"/>
              </a:rPr>
              <a:t>C a +55</a:t>
            </a:r>
            <a:r>
              <a:rPr lang="pt-BR" sz="1900" b="1" baseline="30000">
                <a:solidFill>
                  <a:srgbClr val="005000"/>
                </a:solidFill>
                <a:latin typeface="Myriad Web Pro" pitchFamily="34" charset="0"/>
              </a:rPr>
              <a:t>o</a:t>
            </a:r>
            <a:r>
              <a:rPr lang="pt-BR" sz="1900" b="1">
                <a:solidFill>
                  <a:srgbClr val="005000"/>
                </a:solidFill>
                <a:latin typeface="Myriad Web Pro" pitchFamily="34" charset="0"/>
              </a:rPr>
              <a:t>C</a:t>
            </a:r>
          </a:p>
        </p:txBody>
      </p:sp>
      <p:sp>
        <p:nvSpPr>
          <p:cNvPr id="7" name="Título 2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87624"/>
          </a:xfrm>
        </p:spPr>
        <p:txBody>
          <a:bodyPr/>
          <a:lstStyle/>
          <a:p>
            <a:r>
              <a:rPr lang="pt-BR" dirty="0" smtClean="0"/>
              <a:t>4- </a:t>
            </a:r>
            <a:r>
              <a:rPr lang="pt-BR" dirty="0" err="1" smtClean="0"/>
              <a:t>backhaul</a:t>
            </a:r>
            <a:endParaRPr lang="pt-B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1"/>
          <p:cNvSpPr>
            <a:spLocks noGrp="1"/>
          </p:cNvSpPr>
          <p:nvPr>
            <p:ph idx="4294967295"/>
          </p:nvPr>
        </p:nvSpPr>
        <p:spPr>
          <a:xfrm>
            <a:off x="1116013" y="1152525"/>
            <a:ext cx="8027987" cy="1484313"/>
          </a:xfrm>
        </p:spPr>
        <p:txBody>
          <a:bodyPr/>
          <a:lstStyle/>
          <a:p>
            <a:r>
              <a:rPr lang="pt-BR" b="1" dirty="0" smtClean="0">
                <a:solidFill>
                  <a:srgbClr val="005000"/>
                </a:solidFill>
                <a:latin typeface="Myriad Web Pro" pitchFamily="34" charset="0"/>
              </a:rPr>
              <a:t>Links de rádio de baixa/média velocidade </a:t>
            </a:r>
            <a:r>
              <a:rPr lang="pt-BR" sz="2400" b="1" dirty="0" smtClean="0">
                <a:solidFill>
                  <a:srgbClr val="005000"/>
                </a:solidFill>
                <a:latin typeface="Myriad Web Pro" pitchFamily="34" charset="0"/>
              </a:rPr>
              <a:t>DBR-400 ... 1500.4E/20M e 40MX</a:t>
            </a:r>
            <a:endParaRPr lang="pt-BR" b="1" dirty="0" smtClean="0">
              <a:solidFill>
                <a:srgbClr val="005000"/>
              </a:solidFill>
              <a:latin typeface="Myriad Web Pro" pitchFamily="34" charset="0"/>
            </a:endParaRPr>
          </a:p>
        </p:txBody>
      </p:sp>
      <p:sp>
        <p:nvSpPr>
          <p:cNvPr id="8" name="Espaço Reservado para Conteúdo 1"/>
          <p:cNvSpPr txBox="1">
            <a:spLocks/>
          </p:cNvSpPr>
          <p:nvPr/>
        </p:nvSpPr>
        <p:spPr>
          <a:xfrm>
            <a:off x="1343655" y="2227622"/>
            <a:ext cx="7327566" cy="44627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defTabSz="701675">
              <a:tabLst>
                <a:tab pos="1804988" algn="l"/>
              </a:tabLst>
            </a:pPr>
            <a:r>
              <a:rPr lang="pt-BR" sz="3200" b="1" dirty="0" err="1">
                <a:solidFill>
                  <a:srgbClr val="005000"/>
                </a:solidFill>
                <a:latin typeface="Myriad Web Pro" pitchFamily="34" charset="0"/>
              </a:rPr>
              <a:t>Digitel</a:t>
            </a:r>
            <a:endParaRPr lang="pt-BR" sz="3200" b="1" dirty="0">
              <a:solidFill>
                <a:srgbClr val="005000"/>
              </a:solidFill>
              <a:latin typeface="Myriad Web Pro" pitchFamily="34" charset="0"/>
            </a:endParaRPr>
          </a:p>
          <a:p>
            <a:pPr defTabSz="701675">
              <a:tabLst>
                <a:tab pos="1804988" algn="l"/>
              </a:tabLst>
            </a:pPr>
            <a:endParaRPr lang="pt-BR" sz="1000" b="1" dirty="0">
              <a:solidFill>
                <a:srgbClr val="005000"/>
              </a:solidFill>
              <a:latin typeface="Myriad Web Pro" pitchFamily="34" charset="0"/>
            </a:endParaRPr>
          </a:p>
          <a:p>
            <a:pPr defTabSz="701675">
              <a:tabLst>
                <a:tab pos="1804988" algn="l"/>
              </a:tabLst>
            </a:pPr>
            <a:r>
              <a:rPr lang="pt-BR" sz="1900" b="1" dirty="0">
                <a:solidFill>
                  <a:srgbClr val="005000"/>
                </a:solidFill>
                <a:latin typeface="Myriad Web Pro" pitchFamily="34" charset="0"/>
              </a:rPr>
              <a:t>. Freqüências:	400 MHz e 1,5 GHz</a:t>
            </a:r>
          </a:p>
          <a:p>
            <a:pPr defTabSz="701675">
              <a:tabLst>
                <a:tab pos="1804988" algn="l"/>
              </a:tabLst>
            </a:pPr>
            <a:r>
              <a:rPr lang="pt-BR" sz="1900" b="1" dirty="0">
                <a:solidFill>
                  <a:srgbClr val="005000"/>
                </a:solidFill>
                <a:latin typeface="Myriad Web Pro" pitchFamily="34" charset="0"/>
              </a:rPr>
              <a:t>. Capacidades:	20 </a:t>
            </a:r>
            <a:r>
              <a:rPr lang="pt-BR" sz="1900" b="1" dirty="0" err="1">
                <a:solidFill>
                  <a:srgbClr val="005000"/>
                </a:solidFill>
                <a:latin typeface="Myriad Web Pro" pitchFamily="34" charset="0"/>
              </a:rPr>
              <a:t>Mbit</a:t>
            </a:r>
            <a:r>
              <a:rPr lang="pt-BR" sz="1900" b="1" dirty="0">
                <a:solidFill>
                  <a:srgbClr val="005000"/>
                </a:solidFill>
                <a:latin typeface="Myriad Web Pro" pitchFamily="34" charset="0"/>
              </a:rPr>
              <a:t>/s (3,5 MHz)</a:t>
            </a:r>
          </a:p>
          <a:p>
            <a:pPr defTabSz="701675">
              <a:tabLst>
                <a:tab pos="1804988" algn="l"/>
              </a:tabLst>
            </a:pPr>
            <a:r>
              <a:rPr lang="pt-BR" sz="1900" b="1" dirty="0">
                <a:solidFill>
                  <a:srgbClr val="005000"/>
                </a:solidFill>
                <a:latin typeface="Myriad Web Pro" pitchFamily="34" charset="0"/>
              </a:rPr>
              <a:t>	40 </a:t>
            </a:r>
            <a:r>
              <a:rPr lang="pt-BR" sz="1900" b="1" dirty="0" err="1">
                <a:solidFill>
                  <a:srgbClr val="005000"/>
                </a:solidFill>
                <a:latin typeface="Myriad Web Pro" pitchFamily="34" charset="0"/>
              </a:rPr>
              <a:t>Mbit</a:t>
            </a:r>
            <a:r>
              <a:rPr lang="pt-BR" sz="1900" b="1" dirty="0">
                <a:solidFill>
                  <a:srgbClr val="005000"/>
                </a:solidFill>
                <a:latin typeface="Myriad Web Pro" pitchFamily="34" charset="0"/>
              </a:rPr>
              <a:t>/s (3,5 MHz c/ XPIC)</a:t>
            </a:r>
          </a:p>
          <a:p>
            <a:pPr defTabSz="701675">
              <a:tabLst>
                <a:tab pos="1804988" algn="l"/>
              </a:tabLst>
            </a:pPr>
            <a:r>
              <a:rPr lang="pt-BR" sz="1900" b="1" dirty="0">
                <a:solidFill>
                  <a:srgbClr val="005000"/>
                </a:solidFill>
                <a:latin typeface="Myriad Web Pro" pitchFamily="34" charset="0"/>
              </a:rPr>
              <a:t>. Modulação:	QPSK a 128 QAM</a:t>
            </a:r>
          </a:p>
          <a:p>
            <a:pPr defTabSz="701675">
              <a:tabLst>
                <a:tab pos="1804988" algn="l"/>
              </a:tabLst>
            </a:pPr>
            <a:r>
              <a:rPr lang="pt-BR" sz="1900" b="1" dirty="0">
                <a:solidFill>
                  <a:srgbClr val="005000"/>
                </a:solidFill>
                <a:latin typeface="Myriad Web Pro" pitchFamily="34" charset="0"/>
              </a:rPr>
              <a:t>. Interfaces:	TDM (8/16 E1)</a:t>
            </a:r>
          </a:p>
          <a:p>
            <a:pPr defTabSz="701675">
              <a:tabLst>
                <a:tab pos="1804988" algn="l"/>
              </a:tabLst>
            </a:pPr>
            <a:r>
              <a:rPr lang="pt-BR" sz="1900" b="1" dirty="0">
                <a:solidFill>
                  <a:srgbClr val="005000"/>
                </a:solidFill>
                <a:latin typeface="Myriad Web Pro" pitchFamily="34" charset="0"/>
              </a:rPr>
              <a:t>	Ethernet Switch 10/100</a:t>
            </a:r>
          </a:p>
          <a:p>
            <a:pPr defTabSz="701675">
              <a:tabLst>
                <a:tab pos="1804988" algn="l"/>
              </a:tabLst>
            </a:pPr>
            <a:r>
              <a:rPr lang="pt-BR" sz="1900" b="1" dirty="0">
                <a:solidFill>
                  <a:srgbClr val="005000"/>
                </a:solidFill>
                <a:latin typeface="Myriad Web Pro" pitchFamily="34" charset="0"/>
              </a:rPr>
              <a:t>	Canal de serviço (voz 2f)</a:t>
            </a:r>
          </a:p>
          <a:p>
            <a:pPr defTabSz="701675">
              <a:tabLst>
                <a:tab pos="1804988" algn="l"/>
              </a:tabLst>
            </a:pPr>
            <a:r>
              <a:rPr lang="pt-BR" sz="1900" b="1" dirty="0">
                <a:solidFill>
                  <a:srgbClr val="005000"/>
                </a:solidFill>
                <a:latin typeface="Myriad Web Pro" pitchFamily="34" charset="0"/>
              </a:rPr>
              <a:t>	V.35</a:t>
            </a:r>
          </a:p>
          <a:p>
            <a:pPr defTabSz="701675">
              <a:tabLst>
                <a:tab pos="1804988" algn="l"/>
              </a:tabLst>
            </a:pPr>
            <a:r>
              <a:rPr lang="pt-BR" sz="1900" b="1" dirty="0">
                <a:solidFill>
                  <a:srgbClr val="005000"/>
                </a:solidFill>
                <a:latin typeface="Myriad Web Pro" pitchFamily="34" charset="0"/>
              </a:rPr>
              <a:t>. Configurações:	1+0 / 1+1</a:t>
            </a:r>
          </a:p>
          <a:p>
            <a:pPr defTabSz="701675">
              <a:tabLst>
                <a:tab pos="1804988" algn="l"/>
              </a:tabLst>
            </a:pPr>
            <a:r>
              <a:rPr lang="pt-BR" sz="1900" b="1" dirty="0">
                <a:solidFill>
                  <a:srgbClr val="005000"/>
                </a:solidFill>
                <a:latin typeface="Myriad Web Pro" pitchFamily="34" charset="0"/>
              </a:rPr>
              <a:t>. Gerência:	SNMP </a:t>
            </a:r>
            <a:r>
              <a:rPr lang="pt-BR" sz="1900" b="1" dirty="0" err="1">
                <a:solidFill>
                  <a:srgbClr val="005000"/>
                </a:solidFill>
                <a:latin typeface="Myriad Web Pro" pitchFamily="34" charset="0"/>
              </a:rPr>
              <a:t>inband</a:t>
            </a:r>
            <a:endParaRPr lang="pt-BR" sz="1900" b="1" dirty="0">
              <a:solidFill>
                <a:srgbClr val="005000"/>
              </a:solidFill>
              <a:latin typeface="Myriad Web Pro" pitchFamily="34" charset="0"/>
            </a:endParaRPr>
          </a:p>
          <a:p>
            <a:pPr defTabSz="701675">
              <a:tabLst>
                <a:tab pos="1804988" algn="l"/>
              </a:tabLst>
            </a:pPr>
            <a:r>
              <a:rPr lang="pt-BR" sz="1900" b="1" dirty="0">
                <a:solidFill>
                  <a:srgbClr val="005000"/>
                </a:solidFill>
                <a:latin typeface="Myriad Web Pro" pitchFamily="34" charset="0"/>
              </a:rPr>
              <a:t>. Alimentação:	48 </a:t>
            </a:r>
            <a:r>
              <a:rPr lang="pt-BR" sz="1900" b="1" dirty="0" err="1">
                <a:solidFill>
                  <a:srgbClr val="005000"/>
                </a:solidFill>
                <a:latin typeface="Myriad Web Pro" pitchFamily="34" charset="0"/>
              </a:rPr>
              <a:t>Vcc</a:t>
            </a:r>
            <a:endParaRPr lang="pt-BR" sz="1900" b="1" dirty="0">
              <a:solidFill>
                <a:srgbClr val="005000"/>
              </a:solidFill>
              <a:latin typeface="Myriad Web Pro" pitchFamily="34" charset="0"/>
            </a:endParaRPr>
          </a:p>
          <a:p>
            <a:pPr defTabSz="701675">
              <a:tabLst>
                <a:tab pos="1804988" algn="l"/>
              </a:tabLst>
            </a:pPr>
            <a:r>
              <a:rPr lang="pt-BR" sz="1900" b="1" dirty="0">
                <a:solidFill>
                  <a:srgbClr val="005000"/>
                </a:solidFill>
                <a:latin typeface="Myriad Web Pro" pitchFamily="34" charset="0"/>
              </a:rPr>
              <a:t>. Operação:	-5</a:t>
            </a:r>
            <a:r>
              <a:rPr lang="pt-BR" sz="1900" b="1" baseline="30000" dirty="0">
                <a:solidFill>
                  <a:srgbClr val="005000"/>
                </a:solidFill>
                <a:latin typeface="Myriad Web Pro" pitchFamily="34" charset="0"/>
              </a:rPr>
              <a:t>o</a:t>
            </a:r>
            <a:r>
              <a:rPr lang="pt-BR" sz="1900" b="1" dirty="0">
                <a:solidFill>
                  <a:srgbClr val="005000"/>
                </a:solidFill>
                <a:latin typeface="Myriad Web Pro" pitchFamily="34" charset="0"/>
              </a:rPr>
              <a:t>C a +55</a:t>
            </a:r>
            <a:r>
              <a:rPr lang="pt-BR" sz="1900" b="1" baseline="30000" dirty="0">
                <a:solidFill>
                  <a:srgbClr val="005000"/>
                </a:solidFill>
                <a:latin typeface="Myriad Web Pro" pitchFamily="34" charset="0"/>
              </a:rPr>
              <a:t>o</a:t>
            </a:r>
            <a:r>
              <a:rPr lang="pt-BR" sz="1900" b="1" dirty="0">
                <a:solidFill>
                  <a:srgbClr val="005000"/>
                </a:solidFill>
                <a:latin typeface="Myriad Web Pro" pitchFamily="34" charset="0"/>
              </a:rPr>
              <a:t>C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8200" y="4281488"/>
            <a:ext cx="3200400" cy="242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ítulo 2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87624"/>
          </a:xfrm>
        </p:spPr>
        <p:txBody>
          <a:bodyPr/>
          <a:lstStyle/>
          <a:p>
            <a:r>
              <a:rPr lang="pt-BR" dirty="0" smtClean="0"/>
              <a:t>4- </a:t>
            </a:r>
            <a:r>
              <a:rPr lang="pt-BR" dirty="0" err="1" smtClean="0"/>
              <a:t>backhaul</a:t>
            </a:r>
            <a:endParaRPr lang="pt-B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115616" y="1152128"/>
            <a:ext cx="7272808" cy="530120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t-BR" sz="4600" dirty="0" smtClean="0"/>
              <a:t>ASGA</a:t>
            </a:r>
          </a:p>
          <a:p>
            <a:r>
              <a:rPr lang="pt-BR" dirty="0" smtClean="0"/>
              <a:t>Rádio Digital Ponto a Ponto Outdoor</a:t>
            </a:r>
          </a:p>
          <a:p>
            <a:pPr lvl="1"/>
            <a:r>
              <a:rPr lang="pt-BR" dirty="0" smtClean="0"/>
              <a:t> </a:t>
            </a:r>
            <a:r>
              <a:rPr lang="pt-BR" b="0" dirty="0" smtClean="0"/>
              <a:t>Freqüência: </a:t>
            </a:r>
            <a:r>
              <a:rPr lang="pt-BR" dirty="0" smtClean="0"/>
              <a:t>400 / 1.500 MHz </a:t>
            </a:r>
          </a:p>
          <a:p>
            <a:pPr lvl="1"/>
            <a:r>
              <a:rPr lang="pt-BR" b="0" dirty="0" smtClean="0"/>
              <a:t> Modulação até 256 QAM</a:t>
            </a:r>
          </a:p>
          <a:p>
            <a:pPr lvl="1"/>
            <a:r>
              <a:rPr lang="pt-BR" b="0" dirty="0" smtClean="0"/>
              <a:t>Ganho de sistema até 12dB </a:t>
            </a:r>
            <a:r>
              <a:rPr lang="pt-BR" sz="2100" b="0" dirty="0" smtClean="0"/>
              <a:t>viabilizando enlaces críticos</a:t>
            </a:r>
            <a:endParaRPr lang="pt-BR" b="0" dirty="0" smtClean="0"/>
          </a:p>
          <a:p>
            <a:pPr lvl="1"/>
            <a:r>
              <a:rPr lang="pt-BR" b="0" dirty="0" smtClean="0"/>
              <a:t>Redução Carga de Torre (AEV)</a:t>
            </a:r>
          </a:p>
          <a:p>
            <a:pPr lvl="1"/>
            <a:r>
              <a:rPr lang="pt-BR" b="0" dirty="0" smtClean="0"/>
              <a:t> Código corretor de erro </a:t>
            </a:r>
            <a:r>
              <a:rPr lang="pt-BR" sz="2100" b="0" dirty="0" smtClean="0"/>
              <a:t>(FEC </a:t>
            </a:r>
            <a:r>
              <a:rPr lang="pt-BR" sz="2100" b="0" dirty="0" err="1" smtClean="0"/>
              <a:t>Reed</a:t>
            </a:r>
            <a:r>
              <a:rPr lang="pt-BR" sz="2100" b="0" dirty="0" smtClean="0"/>
              <a:t> </a:t>
            </a:r>
            <a:r>
              <a:rPr lang="pt-BR" sz="2100" b="0" dirty="0" err="1" smtClean="0"/>
              <a:t>Solomon</a:t>
            </a:r>
            <a:r>
              <a:rPr lang="pt-BR" sz="2100" b="0" dirty="0" smtClean="0"/>
              <a:t> com </a:t>
            </a:r>
            <a:r>
              <a:rPr lang="pt-BR" sz="2100" b="0" dirty="0" err="1" smtClean="0"/>
              <a:t>interleaving</a:t>
            </a:r>
            <a:r>
              <a:rPr lang="pt-BR" sz="2100" b="0" dirty="0" smtClean="0"/>
              <a:t>)</a:t>
            </a:r>
            <a:endParaRPr lang="pt-BR" b="0" dirty="0" smtClean="0"/>
          </a:p>
          <a:p>
            <a:pPr lvl="1"/>
            <a:r>
              <a:rPr lang="pt-BR" b="0" dirty="0" smtClean="0"/>
              <a:t>Taxa de transmissão: Rádio híbrido:</a:t>
            </a:r>
          </a:p>
          <a:p>
            <a:pPr lvl="1"/>
            <a:r>
              <a:rPr lang="pt-BR" b="0" dirty="0" smtClean="0"/>
              <a:t> 4xE1 - 8xE1 – 12 E1 – 24E1 (2 polarizações)</a:t>
            </a:r>
          </a:p>
          <a:p>
            <a:pPr lvl="1"/>
            <a:r>
              <a:rPr lang="pt-BR" b="0" dirty="0" smtClean="0"/>
              <a:t>25 </a:t>
            </a:r>
            <a:r>
              <a:rPr lang="pt-BR" b="0" dirty="0" err="1" smtClean="0"/>
              <a:t>Mbps</a:t>
            </a:r>
            <a:r>
              <a:rPr lang="pt-BR" b="0" dirty="0" smtClean="0"/>
              <a:t> – Ethernet </a:t>
            </a:r>
            <a:r>
              <a:rPr lang="pt-BR" b="0" dirty="0" err="1" smtClean="0"/>
              <a:t>full</a:t>
            </a:r>
            <a:r>
              <a:rPr lang="pt-BR" b="0" dirty="0" smtClean="0"/>
              <a:t> duplex </a:t>
            </a:r>
          </a:p>
          <a:p>
            <a:pPr lvl="1"/>
            <a:r>
              <a:rPr lang="pt-BR" b="0" dirty="0" smtClean="0"/>
              <a:t>50 </a:t>
            </a:r>
            <a:r>
              <a:rPr lang="pt-BR" b="0" dirty="0" err="1" smtClean="0"/>
              <a:t>Mbps</a:t>
            </a:r>
            <a:r>
              <a:rPr lang="pt-BR" b="0" dirty="0" smtClean="0"/>
              <a:t> (2 polarizações) – 2/4/6 portas em VLAN.</a:t>
            </a:r>
          </a:p>
          <a:p>
            <a:pPr lvl="1"/>
            <a:r>
              <a:rPr lang="pt-BR" b="0" dirty="0" smtClean="0"/>
              <a:t> ATPC/Modulação Adaptativa</a:t>
            </a:r>
          </a:p>
          <a:p>
            <a:pPr lvl="1"/>
            <a:r>
              <a:rPr lang="pt-BR" b="0" dirty="0" smtClean="0"/>
              <a:t>SNMP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4- </a:t>
            </a:r>
            <a:r>
              <a:rPr lang="pt-BR" dirty="0" err="1" smtClean="0"/>
              <a:t>backhaul</a:t>
            </a:r>
            <a:endParaRPr lang="pt-B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5956226"/>
            <a:ext cx="3970741" cy="5691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5155657"/>
            <a:ext cx="2808312" cy="16577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Rádios ponto a ponto</a:t>
            </a:r>
          </a:p>
          <a:p>
            <a:pPr lvl="1"/>
            <a:r>
              <a:rPr lang="pt-BR" b="0" dirty="0" smtClean="0"/>
              <a:t>Freqüências livres </a:t>
            </a:r>
            <a:r>
              <a:rPr lang="pt-BR" sz="2000" b="0" dirty="0" smtClean="0"/>
              <a:t>(não licenciadas)</a:t>
            </a:r>
          </a:p>
          <a:p>
            <a:pPr lvl="1">
              <a:buClr>
                <a:srgbClr val="005000"/>
              </a:buClr>
              <a:buFont typeface="Wingdings 2" pitchFamily="18" charset="2"/>
              <a:buChar char="P"/>
            </a:pPr>
            <a:r>
              <a:rPr lang="pt-BR" sz="2600" dirty="0" smtClean="0"/>
              <a:t>900MHz e 5,8 GHz </a:t>
            </a:r>
            <a:endParaRPr lang="pt-BR" sz="26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4- </a:t>
            </a:r>
            <a:r>
              <a:rPr lang="pt-BR" dirty="0" err="1" smtClean="0"/>
              <a:t>backhaul</a:t>
            </a:r>
            <a:endParaRPr lang="pt-BR" dirty="0"/>
          </a:p>
        </p:txBody>
      </p:sp>
      <p:pic>
        <p:nvPicPr>
          <p:cNvPr id="4" name="Picture 31" descr="58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852936"/>
            <a:ext cx="4480585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0"/>
          <p:cNvSpPr txBox="1">
            <a:spLocks noChangeArrowheads="1"/>
          </p:cNvSpPr>
          <p:nvPr/>
        </p:nvSpPr>
        <p:spPr bwMode="auto">
          <a:xfrm>
            <a:off x="6228184" y="2351435"/>
            <a:ext cx="288032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5000"/>
                </a:solidFill>
              </a:rPr>
              <a:t>Parks</a:t>
            </a:r>
          </a:p>
          <a:p>
            <a:pPr lvl="1">
              <a:buFontTx/>
              <a:buChar char="•"/>
            </a:pPr>
            <a:r>
              <a:rPr lang="pt-BR" sz="2000" dirty="0" err="1" smtClean="0">
                <a:solidFill>
                  <a:srgbClr val="005000"/>
                </a:solidFill>
              </a:rPr>
              <a:t>NetAir</a:t>
            </a:r>
            <a:r>
              <a:rPr lang="pt-BR" sz="2000" dirty="0" smtClean="0">
                <a:solidFill>
                  <a:srgbClr val="005000"/>
                </a:solidFill>
              </a:rPr>
              <a:t> </a:t>
            </a:r>
            <a:r>
              <a:rPr lang="pt-BR" sz="2000" dirty="0">
                <a:solidFill>
                  <a:srgbClr val="005000"/>
                </a:solidFill>
              </a:rPr>
              <a:t>5800</a:t>
            </a:r>
          </a:p>
          <a:p>
            <a:pPr lvl="1">
              <a:buFontTx/>
              <a:buChar char="•"/>
            </a:pPr>
            <a:r>
              <a:rPr lang="pt-BR" altLang="en-US" sz="2000" dirty="0" err="1">
                <a:solidFill>
                  <a:srgbClr val="005000"/>
                </a:solidFill>
              </a:rPr>
              <a:t>NetAir</a:t>
            </a:r>
            <a:r>
              <a:rPr lang="pt-BR" altLang="en-US" sz="2000" dirty="0">
                <a:solidFill>
                  <a:srgbClr val="005000"/>
                </a:solidFill>
              </a:rPr>
              <a:t> 5800LR</a:t>
            </a:r>
          </a:p>
          <a:p>
            <a:pPr lvl="1">
              <a:buFontTx/>
              <a:buChar char="•"/>
            </a:pPr>
            <a:r>
              <a:rPr lang="en-US" altLang="en-US" sz="2000" dirty="0" err="1">
                <a:solidFill>
                  <a:srgbClr val="005000"/>
                </a:solidFill>
              </a:rPr>
              <a:t>NetAir</a:t>
            </a:r>
            <a:r>
              <a:rPr lang="en-US" altLang="en-US" sz="2000" dirty="0">
                <a:solidFill>
                  <a:srgbClr val="005000"/>
                </a:solidFill>
              </a:rPr>
              <a:t> </a:t>
            </a:r>
            <a:r>
              <a:rPr lang="en-US" altLang="en-US" sz="2000" dirty="0" smtClean="0">
                <a:solidFill>
                  <a:srgbClr val="005000"/>
                </a:solidFill>
              </a:rPr>
              <a:t>900</a:t>
            </a:r>
          </a:p>
          <a:p>
            <a:r>
              <a:rPr lang="en-US" altLang="en-US" sz="1400" dirty="0" smtClean="0">
                <a:solidFill>
                  <a:srgbClr val="005000"/>
                </a:solidFill>
              </a:rPr>
              <a:t>   </a:t>
            </a:r>
            <a:r>
              <a:rPr lang="en-US" altLang="en-US" sz="1400" i="1" dirty="0" smtClean="0">
                <a:solidFill>
                  <a:srgbClr val="005000"/>
                </a:solidFill>
              </a:rPr>
              <a:t>Com </a:t>
            </a:r>
            <a:r>
              <a:rPr lang="en-US" altLang="en-US" sz="1400" i="1" dirty="0" err="1" smtClean="0">
                <a:solidFill>
                  <a:srgbClr val="005000"/>
                </a:solidFill>
              </a:rPr>
              <a:t>ou</a:t>
            </a:r>
            <a:r>
              <a:rPr lang="en-US" altLang="en-US" sz="1400" i="1" dirty="0" smtClean="0">
                <a:solidFill>
                  <a:srgbClr val="005000"/>
                </a:solidFill>
              </a:rPr>
              <a:t> </a:t>
            </a:r>
            <a:r>
              <a:rPr lang="en-US" altLang="en-US" sz="1400" i="1" dirty="0" err="1" smtClean="0">
                <a:solidFill>
                  <a:srgbClr val="005000"/>
                </a:solidFill>
              </a:rPr>
              <a:t>sem</a:t>
            </a:r>
            <a:r>
              <a:rPr lang="en-US" altLang="en-US" sz="1400" i="1" dirty="0" smtClean="0">
                <a:solidFill>
                  <a:srgbClr val="005000"/>
                </a:solidFill>
              </a:rPr>
              <a:t> </a:t>
            </a:r>
            <a:r>
              <a:rPr lang="en-US" altLang="en-US" sz="1400" i="1" dirty="0" err="1" smtClean="0">
                <a:solidFill>
                  <a:srgbClr val="005000"/>
                </a:solidFill>
              </a:rPr>
              <a:t>antena</a:t>
            </a:r>
            <a:r>
              <a:rPr lang="en-US" altLang="en-US" sz="1400" i="1" dirty="0" smtClean="0">
                <a:solidFill>
                  <a:srgbClr val="005000"/>
                </a:solidFill>
              </a:rPr>
              <a:t> </a:t>
            </a:r>
            <a:r>
              <a:rPr lang="en-US" altLang="en-US" sz="1400" i="1" dirty="0" err="1" smtClean="0">
                <a:solidFill>
                  <a:srgbClr val="005000"/>
                </a:solidFill>
              </a:rPr>
              <a:t>integrada</a:t>
            </a:r>
            <a:endParaRPr lang="pt-BR" altLang="en-US" sz="1400" i="1" dirty="0">
              <a:solidFill>
                <a:srgbClr val="005000"/>
              </a:solidFill>
            </a:endParaRPr>
          </a:p>
        </p:txBody>
      </p:sp>
      <p:pic>
        <p:nvPicPr>
          <p:cNvPr id="6" name="Imagem 6" descr="5800 Iva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132" y="4294535"/>
            <a:ext cx="1457325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Evolução</a:t>
            </a:r>
            <a:endParaRPr lang="pt-B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420888"/>
            <a:ext cx="7737764" cy="247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\\pkarq\Parceiros\MKT\Grupo Gente\Material Aprovado\logo Arvor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2"/>
              </a:clrFrom>
              <a:clrTo>
                <a:srgbClr val="FFFF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69178" y="0"/>
            <a:ext cx="4622233" cy="1772816"/>
          </a:xfrm>
          <a:prstGeom prst="rect">
            <a:avLst/>
          </a:prstGeom>
          <a:noFill/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323528" y="1916832"/>
            <a:ext cx="6984776" cy="4752528"/>
          </a:xfrm>
          <a:prstGeom prst="roundRect">
            <a:avLst>
              <a:gd name="adj" fmla="val 1763"/>
            </a:avLst>
          </a:prstGeom>
          <a:solidFill>
            <a:schemeClr val="tx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3556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3900" b="1" dirty="0" smtClean="0">
                <a:solidFill>
                  <a:schemeClr val="tx2">
                    <a:lumMod val="50000"/>
                  </a:schemeClr>
                </a:solidFill>
                <a:latin typeface="MS Reference Sans Serif" pitchFamily="34" charset="0"/>
                <a:ea typeface="Dotum" pitchFamily="34" charset="-127"/>
              </a:rPr>
              <a:t>Objetivo:</a:t>
            </a:r>
            <a:endParaRPr kumimoji="0" lang="pt-BR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uLnTx/>
              <a:uFillTx/>
              <a:latin typeface="MS Reference Sans Serif" pitchFamily="34" charset="0"/>
              <a:ea typeface="Dotum" pitchFamily="34" charset="-127"/>
            </a:endParaRPr>
          </a:p>
          <a:p>
            <a:pPr marL="3556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t-BR" sz="2800" b="1" i="0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uLnTx/>
                <a:uFillTx/>
                <a:latin typeface="MS Reference Sans Serif" pitchFamily="34" charset="0"/>
                <a:ea typeface="Dotum" pitchFamily="34" charset="-127"/>
              </a:rPr>
              <a:t>Prover </a:t>
            </a:r>
            <a:r>
              <a:rPr lang="pt-BR" sz="2800" b="1" noProof="0" dirty="0" smtClean="0">
                <a:solidFill>
                  <a:schemeClr val="tx2">
                    <a:lumMod val="50000"/>
                  </a:schemeClr>
                </a:solidFill>
                <a:latin typeface="MS Reference Sans Serif" pitchFamily="34" charset="0"/>
                <a:ea typeface="Dotum" pitchFamily="34" charset="-127"/>
              </a:rPr>
              <a:t>s</a:t>
            </a:r>
            <a:r>
              <a:rPr kumimoji="0" lang="pt-BR" sz="2800" b="1" i="0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uLnTx/>
                <a:uFillTx/>
                <a:latin typeface="MS Reference Sans Serif" pitchFamily="34" charset="0"/>
                <a:ea typeface="Dotum" pitchFamily="34" charset="-127"/>
              </a:rPr>
              <a:t>olução tecnológica </a:t>
            </a:r>
            <a:r>
              <a:rPr kumimoji="0" lang="pt-BR" sz="2800" b="1" i="0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uLnTx/>
                <a:uFillTx/>
                <a:latin typeface="MS Reference Sans Serif" pitchFamily="34" charset="0"/>
                <a:ea typeface="Dotum" pitchFamily="34" charset="-127"/>
              </a:rPr>
              <a:t>  para o </a:t>
            </a:r>
            <a:r>
              <a:rPr kumimoji="0" lang="pt-BR" sz="2800" b="1" i="0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uLnTx/>
                <a:uFillTx/>
                <a:latin typeface="MS Reference Sans Serif" pitchFamily="34" charset="0"/>
                <a:ea typeface="Dotum" pitchFamily="34" charset="-127"/>
              </a:rPr>
              <a:t>PNBL;</a:t>
            </a:r>
          </a:p>
          <a:p>
            <a:pPr marL="3556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t-BR" sz="2800" b="1" i="0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uLnTx/>
                <a:uFillTx/>
                <a:latin typeface="MS Reference Sans Serif" pitchFamily="34" charset="0"/>
                <a:ea typeface="Dotum" pitchFamily="34" charset="-127"/>
              </a:rPr>
              <a:t>Fomentar o desenvolvimento de tecnologia nacional em TIC ;</a:t>
            </a:r>
          </a:p>
          <a:p>
            <a:pPr marL="3556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t-BR" sz="2800" b="1" i="0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uLnTx/>
                <a:uFillTx/>
                <a:latin typeface="MS Reference Sans Serif" pitchFamily="34" charset="0"/>
                <a:ea typeface="Dotum" pitchFamily="34" charset="-127"/>
              </a:rPr>
              <a:t>Promover  a inovação</a:t>
            </a:r>
            <a:r>
              <a:rPr lang="pt-BR" sz="2800" b="1" noProof="0" dirty="0" smtClean="0">
                <a:solidFill>
                  <a:schemeClr val="tx2">
                    <a:lumMod val="50000"/>
                  </a:schemeClr>
                </a:solidFill>
                <a:latin typeface="MS Reference Sans Serif" pitchFamily="34" charset="0"/>
                <a:ea typeface="Dotum" pitchFamily="34" charset="-127"/>
              </a:rPr>
              <a:t>;</a:t>
            </a:r>
          </a:p>
          <a:p>
            <a:pPr marL="3556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pt-BR" sz="2800" b="1" dirty="0" smtClean="0">
                <a:solidFill>
                  <a:schemeClr val="tx2">
                    <a:lumMod val="50000"/>
                  </a:schemeClr>
                </a:solidFill>
                <a:latin typeface="MS Reference Sans Serif" pitchFamily="34" charset="0"/>
                <a:ea typeface="Dotum" pitchFamily="34" charset="-127"/>
              </a:rPr>
              <a:t>Desenvolver soluções Brasileiras com competitividade Global</a:t>
            </a:r>
            <a:r>
              <a:rPr kumimoji="0" lang="pt-BR" sz="2800" b="1" i="0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uLnTx/>
                <a:uFillTx/>
                <a:latin typeface="MS Reference Sans Serif" pitchFamily="34" charset="0"/>
                <a:ea typeface="Dotum" pitchFamily="34" charset="-127"/>
              </a:rPr>
              <a:t>;</a:t>
            </a:r>
          </a:p>
          <a:p>
            <a:pPr marL="3556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t-BR" sz="2800" b="1" i="0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uLnTx/>
                <a:uFillTx/>
                <a:latin typeface="MS Reference Sans Serif" pitchFamily="34" charset="0"/>
                <a:ea typeface="Dotum" pitchFamily="34" charset="-127"/>
              </a:rPr>
              <a:t>Gerar empregos altamente qualificados;</a:t>
            </a:r>
          </a:p>
          <a:p>
            <a:pPr marL="355600" indent="-355600">
              <a:spcBef>
                <a:spcPts val="400"/>
              </a:spcBef>
              <a:buFontTx/>
              <a:buChar char="•"/>
              <a:defRPr/>
            </a:pPr>
            <a:r>
              <a:rPr kumimoji="0" lang="pt-BR" sz="2800" b="1" i="0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uLnTx/>
                <a:uFillTx/>
                <a:latin typeface="MS Reference Sans Serif" pitchFamily="34" charset="0"/>
                <a:ea typeface="Dotum" pitchFamily="34" charset="-127"/>
              </a:rPr>
              <a:t>Reter talentos no País;</a:t>
            </a:r>
          </a:p>
          <a:p>
            <a:pPr marL="3556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t-BR" sz="2800" b="1" i="0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uLnTx/>
                <a:uFillTx/>
                <a:latin typeface="MS Reference Sans Serif" pitchFamily="34" charset="0"/>
                <a:ea typeface="Dotum" pitchFamily="34" charset="-127"/>
              </a:rPr>
              <a:t>Fomentar o adensamento da cadeia produtiva </a:t>
            </a:r>
          </a:p>
        </p:txBody>
      </p:sp>
      <p:pic>
        <p:nvPicPr>
          <p:cNvPr id="8" name="Picture 23" descr="logo Icatel reestrutura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7988" y="4259436"/>
            <a:ext cx="982662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4" descr="Gigacom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2840360"/>
            <a:ext cx="1263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5" descr="logo Parks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312" y="5261196"/>
            <a:ext cx="1566838" cy="47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6" descr="logo_padtec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8384" y="4885486"/>
            <a:ext cx="915592" cy="199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7" descr="CPqD - Logo Colorido - RGB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44409" y="1889977"/>
            <a:ext cx="774180" cy="458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8" descr="logo_datacom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2276872"/>
            <a:ext cx="120598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9" descr="asga 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0392" y="6156325"/>
            <a:ext cx="701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0" descr="tropiconet (2)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96188" y="5935687"/>
            <a:ext cx="14351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0" descr="V:\Manual de Identidade Digitel\Logomarca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3140968"/>
            <a:ext cx="120509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3724981"/>
            <a:ext cx="975023" cy="352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noFill/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Participação na Oferta para o PNBL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827584" y="1580065"/>
            <a:ext cx="7650314" cy="4297207"/>
          </a:xfrm>
          <a:prstGeom prst="roundRect">
            <a:avLst>
              <a:gd name="adj" fmla="val 306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</p:pic>
      <p:pic>
        <p:nvPicPr>
          <p:cNvPr id="4" name="Picture 3" descr="\\pkarq\Parceiros\MKT\Grupo Gente\Material Aprovado\logo Arvor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2"/>
              </a:clrFrom>
              <a:clrTo>
                <a:srgbClr val="FFFF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1543" y="6015346"/>
            <a:ext cx="1892945" cy="726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to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-36512" y="0"/>
            <a:ext cx="9180512" cy="687625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-36512" y="2420888"/>
            <a:ext cx="9144000" cy="1080120"/>
          </a:xfrm>
          <a:prstGeom prst="rect">
            <a:avLst/>
          </a:prstGeom>
        </p:spPr>
        <p:txBody>
          <a:bodyPr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5400" b="1" i="0" u="none" strike="noStrike" kern="1200" cap="none" spc="0" normalizeH="0" baseline="0" noProof="0" dirty="0" smtClean="0">
                <a:ln w="50800"/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Xirod" pitchFamily="2" charset="0"/>
                <a:ea typeface="+mn-ea"/>
                <a:cs typeface="+mn-cs"/>
              </a:rPr>
              <a:t>Cidade Digital</a:t>
            </a:r>
            <a:endParaRPr kumimoji="0" lang="pt-BR" sz="5400" b="1" i="0" u="none" strike="noStrike" kern="1200" cap="none" spc="0" normalizeH="0" baseline="0" noProof="0" dirty="0">
              <a:ln w="50800"/>
              <a:solidFill>
                <a:schemeClr val="bg1">
                  <a:lumMod val="9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uLnTx/>
              <a:uFillTx/>
              <a:latin typeface="Xirod" pitchFamily="2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3779912" y="4653136"/>
            <a:ext cx="5263952" cy="1080120"/>
          </a:xfrm>
          <a:prstGeom prst="rect">
            <a:avLst/>
          </a:prstGeom>
        </p:spPr>
        <p:txBody>
          <a:bodyPr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2400" b="1" dirty="0" smtClean="0">
                <a:ln w="50800"/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Xirod" pitchFamily="2" charset="0"/>
              </a:rPr>
              <a:t>Set-2010</a:t>
            </a:r>
            <a:endParaRPr kumimoji="0" lang="pt-BR" sz="2400" b="1" i="0" u="none" strike="noStrike" kern="1200" cap="none" spc="0" normalizeH="0" baseline="0" noProof="0" dirty="0">
              <a:ln w="50800"/>
              <a:solidFill>
                <a:schemeClr val="bg1">
                  <a:lumMod val="9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uLnTx/>
              <a:uFillTx/>
              <a:latin typeface="Xirod" pitchFamily="2" charset="0"/>
              <a:ea typeface="+mn-ea"/>
              <a:cs typeface="+mn-cs"/>
            </a:endParaRPr>
          </a:p>
        </p:txBody>
      </p:sp>
      <p:pic>
        <p:nvPicPr>
          <p:cNvPr id="17" name="Picture 3" descr="\\pkarq\Parceiros\MKT\Grupo Gente\Material Aprovado\logo Arvor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2"/>
              </a:clrFrom>
              <a:clrTo>
                <a:srgbClr val="FFFF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72819" y="5517232"/>
            <a:ext cx="3191670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l"/>
            <a:r>
              <a:rPr lang="pt-BR" dirty="0" smtClean="0"/>
              <a:t>Proposta de valor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1124744"/>
            <a:ext cx="7848872" cy="5688632"/>
          </a:xfrm>
        </p:spPr>
        <p:txBody>
          <a:bodyPr/>
          <a:lstStyle/>
          <a:p>
            <a:r>
              <a:rPr lang="pt-BR" u="sng" dirty="0" smtClean="0">
                <a:latin typeface="Myriad Web Pro" pitchFamily="34" charset="0"/>
              </a:rPr>
              <a:t>Garantia</a:t>
            </a:r>
            <a:r>
              <a:rPr lang="pt-BR" dirty="0" smtClean="0">
                <a:latin typeface="Myriad Web Pro" pitchFamily="34" charset="0"/>
              </a:rPr>
              <a:t> de serviços de Voz, </a:t>
            </a:r>
            <a:r>
              <a:rPr lang="pt-BR" dirty="0">
                <a:latin typeface="Myriad Web Pro" pitchFamily="34" charset="0"/>
              </a:rPr>
              <a:t>V</a:t>
            </a:r>
            <a:r>
              <a:rPr lang="pt-BR" dirty="0" smtClean="0">
                <a:latin typeface="Myriad Web Pro" pitchFamily="34" charset="0"/>
              </a:rPr>
              <a:t>ídeo e Dados - </a:t>
            </a:r>
            <a:r>
              <a:rPr lang="pt-BR" dirty="0" err="1" smtClean="0">
                <a:latin typeface="Myriad Web Pro" pitchFamily="34" charset="0"/>
              </a:rPr>
              <a:t>QoS</a:t>
            </a:r>
            <a:endParaRPr lang="pt-BR" dirty="0" smtClean="0">
              <a:latin typeface="Myriad Web Pro" pitchFamily="34" charset="0"/>
            </a:endParaRPr>
          </a:p>
          <a:p>
            <a:r>
              <a:rPr lang="pt-BR" dirty="0" smtClean="0">
                <a:latin typeface="Myriad Web Pro" pitchFamily="34" charset="0"/>
              </a:rPr>
              <a:t>Alta </a:t>
            </a:r>
            <a:r>
              <a:rPr lang="pt-BR" u="sng" dirty="0"/>
              <a:t>D</a:t>
            </a:r>
            <a:r>
              <a:rPr lang="pt-BR" u="sng" dirty="0" smtClean="0">
                <a:latin typeface="Myriad Web Pro" pitchFamily="34" charset="0"/>
              </a:rPr>
              <a:t>isponibilidade </a:t>
            </a:r>
          </a:p>
          <a:p>
            <a:r>
              <a:rPr lang="pt-BR" u="sng" dirty="0" smtClean="0">
                <a:latin typeface="Myriad Web Pro" pitchFamily="34" charset="0"/>
              </a:rPr>
              <a:t>Desempenho</a:t>
            </a:r>
            <a:r>
              <a:rPr lang="pt-BR" dirty="0" smtClean="0">
                <a:latin typeface="Myriad Web Pro" pitchFamily="34" charset="0"/>
              </a:rPr>
              <a:t> compatível com cada tipo de serviços - SLA</a:t>
            </a:r>
          </a:p>
          <a:p>
            <a:r>
              <a:rPr lang="pt-BR" u="sng" dirty="0" err="1" smtClean="0"/>
              <a:t>Modularidade</a:t>
            </a:r>
            <a:r>
              <a:rPr lang="pt-BR" dirty="0" smtClean="0"/>
              <a:t> e </a:t>
            </a:r>
            <a:r>
              <a:rPr lang="pt-BR" u="sng" dirty="0" err="1"/>
              <a:t>E</a:t>
            </a:r>
            <a:r>
              <a:rPr lang="pt-BR" u="sng" dirty="0" err="1" smtClean="0"/>
              <a:t>scalabilidade</a:t>
            </a:r>
            <a:endParaRPr lang="pt-BR" u="sng" dirty="0" smtClean="0">
              <a:latin typeface="Myriad Web Pro" pitchFamily="34" charset="0"/>
            </a:endParaRPr>
          </a:p>
          <a:p>
            <a:r>
              <a:rPr lang="pt-BR" dirty="0" smtClean="0"/>
              <a:t>Tecnologia e Fabricação </a:t>
            </a:r>
            <a:r>
              <a:rPr lang="pt-BR" u="sng" dirty="0" smtClean="0"/>
              <a:t>Nacional</a:t>
            </a:r>
          </a:p>
          <a:p>
            <a:r>
              <a:rPr lang="pt-BR" dirty="0" smtClean="0"/>
              <a:t>Certificação </a:t>
            </a:r>
            <a:r>
              <a:rPr lang="pt-BR" u="sng" dirty="0" smtClean="0"/>
              <a:t>ANATEL</a:t>
            </a:r>
          </a:p>
          <a:p>
            <a:r>
              <a:rPr lang="pt-BR" dirty="0" smtClean="0">
                <a:latin typeface="Myriad Web Pro" pitchFamily="34" charset="0"/>
              </a:rPr>
              <a:t>Aderente ao </a:t>
            </a:r>
            <a:r>
              <a:rPr lang="pt-BR" u="sng" dirty="0" smtClean="0">
                <a:latin typeface="Myriad Web Pro" pitchFamily="34" charset="0"/>
              </a:rPr>
              <a:t>PNBL/</a:t>
            </a:r>
            <a:r>
              <a:rPr lang="pt-BR" u="sng" dirty="0" err="1" smtClean="0">
                <a:latin typeface="Myriad Web Pro" pitchFamily="34" charset="0"/>
              </a:rPr>
              <a:t>Telebras</a:t>
            </a:r>
            <a:endParaRPr lang="pt-BR" u="sng" dirty="0" smtClean="0">
              <a:latin typeface="Myriad Web Pro" pitchFamily="34" charset="0"/>
            </a:endParaRPr>
          </a:p>
          <a:p>
            <a:endParaRPr lang="pt-BR" dirty="0" smtClean="0">
              <a:latin typeface="Myriad Web Pro" pitchFamily="34" charset="0"/>
            </a:endParaRPr>
          </a:p>
          <a:p>
            <a:endParaRPr lang="pt-BR" dirty="0">
              <a:latin typeface="Myriad Web Pro" pitchFamily="34" charset="0"/>
            </a:endParaRPr>
          </a:p>
        </p:txBody>
      </p:sp>
      <p:pic>
        <p:nvPicPr>
          <p:cNvPr id="12" name="Picture 3" descr="\\pkarq\Parceiros\MKT\Grupo Gente\Material Aprovado\logo Arvor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2"/>
              </a:clrFrom>
              <a:clrTo>
                <a:srgbClr val="FFFF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1543" y="6015346"/>
            <a:ext cx="1892945" cy="726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75" y="2420888"/>
            <a:ext cx="2332037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escopo</a:t>
            </a:r>
            <a:endParaRPr lang="pt-BR" dirty="0"/>
          </a:p>
        </p:txBody>
      </p:sp>
      <p:pic>
        <p:nvPicPr>
          <p:cNvPr id="5" name="Picture 7" descr="C:\Program Files\Microsoft Office\MEDIA\CAGCAT10\j023524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985919"/>
            <a:ext cx="3456384" cy="1368152"/>
          </a:xfrm>
          <a:prstGeom prst="rect">
            <a:avLst/>
          </a:prstGeom>
          <a:noFill/>
        </p:spPr>
      </p:pic>
      <p:sp>
        <p:nvSpPr>
          <p:cNvPr id="6" name="Elipse 5"/>
          <p:cNvSpPr/>
          <p:nvPr/>
        </p:nvSpPr>
        <p:spPr>
          <a:xfrm>
            <a:off x="7452320" y="5138608"/>
            <a:ext cx="1008112" cy="50405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1</a:t>
            </a:r>
            <a:endParaRPr lang="pt-BR" b="1" dirty="0"/>
          </a:p>
        </p:txBody>
      </p:sp>
      <p:sp>
        <p:nvSpPr>
          <p:cNvPr id="7" name="Elipse 6"/>
          <p:cNvSpPr/>
          <p:nvPr/>
        </p:nvSpPr>
        <p:spPr>
          <a:xfrm>
            <a:off x="5652120" y="4490536"/>
            <a:ext cx="1008112" cy="50405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2</a:t>
            </a:r>
          </a:p>
        </p:txBody>
      </p:sp>
      <p:sp>
        <p:nvSpPr>
          <p:cNvPr id="8" name="Elipse 7"/>
          <p:cNvSpPr/>
          <p:nvPr/>
        </p:nvSpPr>
        <p:spPr>
          <a:xfrm>
            <a:off x="3779912" y="4499828"/>
            <a:ext cx="1008112" cy="50405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3</a:t>
            </a:r>
          </a:p>
        </p:txBody>
      </p:sp>
      <p:pic>
        <p:nvPicPr>
          <p:cNvPr id="9" name="Picture 6" descr="C:\Program Files\Microsoft Office\MEDIA\CAGCAT10\j020558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733001"/>
            <a:ext cx="2016224" cy="1630362"/>
          </a:xfrm>
          <a:prstGeom prst="rect">
            <a:avLst/>
          </a:prstGeom>
          <a:noFill/>
        </p:spPr>
      </p:pic>
      <p:sp>
        <p:nvSpPr>
          <p:cNvPr id="10" name="CaixaDeTexto 9"/>
          <p:cNvSpPr txBox="1"/>
          <p:nvPr/>
        </p:nvSpPr>
        <p:spPr>
          <a:xfrm>
            <a:off x="3635896" y="4996333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Controle</a:t>
            </a:r>
          </a:p>
          <a:p>
            <a:pPr algn="ctr"/>
            <a:r>
              <a:rPr lang="pt-BR" b="1" dirty="0" smtClean="0"/>
              <a:t>NOC</a:t>
            </a:r>
            <a:endParaRPr lang="pt-BR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436096" y="4987041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Distribuição</a:t>
            </a:r>
            <a:endParaRPr lang="pt-BR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7308304" y="557994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Acesso</a:t>
            </a:r>
            <a:endParaRPr lang="pt-BR" b="1" dirty="0"/>
          </a:p>
        </p:txBody>
      </p:sp>
      <p:sp>
        <p:nvSpPr>
          <p:cNvPr id="15" name="Elipse 14"/>
          <p:cNvSpPr/>
          <p:nvPr/>
        </p:nvSpPr>
        <p:spPr>
          <a:xfrm>
            <a:off x="2051720" y="4499828"/>
            <a:ext cx="1008112" cy="50405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4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1907704" y="4996333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 smtClean="0"/>
              <a:t>Backhaul</a:t>
            </a:r>
            <a:endParaRPr lang="pt-BR" b="1" dirty="0"/>
          </a:p>
        </p:txBody>
      </p:sp>
      <p:pic>
        <p:nvPicPr>
          <p:cNvPr id="6148" name="Picture 4" descr="C:\Program Files\Microsoft Office\MEDIA\CAGCAT10\j0285360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9" y="2306757"/>
            <a:ext cx="1368152" cy="1687274"/>
          </a:xfrm>
          <a:prstGeom prst="rect">
            <a:avLst/>
          </a:prstGeom>
          <a:noFill/>
        </p:spPr>
      </p:pic>
      <p:pic>
        <p:nvPicPr>
          <p:cNvPr id="4" name="Picture 5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3633991"/>
            <a:ext cx="1296144" cy="1368152"/>
          </a:xfrm>
          <a:prstGeom prst="rect">
            <a:avLst/>
          </a:prstGeom>
          <a:noFill/>
        </p:spPr>
      </p:pic>
      <p:pic>
        <p:nvPicPr>
          <p:cNvPr id="18" name="Picture 20" descr="V:\Manual de Identidade Digitel\Logomarca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1666" y="6188715"/>
            <a:ext cx="99060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9" descr="asga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98469" y="6131933"/>
            <a:ext cx="609435" cy="60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8" descr="logo_datacom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66899" y="6255022"/>
            <a:ext cx="99060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5" descr="logo Park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98513" y="6266101"/>
            <a:ext cx="1227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Espaço Reservado para Conteúdo 2"/>
          <p:cNvSpPr txBox="1">
            <a:spLocks/>
          </p:cNvSpPr>
          <p:nvPr/>
        </p:nvSpPr>
        <p:spPr>
          <a:xfrm>
            <a:off x="1115616" y="1124744"/>
            <a:ext cx="7848872" cy="136815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sz="3200" b="1" dirty="0" smtClean="0">
                <a:solidFill>
                  <a:srgbClr val="005000"/>
                </a:solidFill>
                <a:latin typeface="Myriad Web Pro" pitchFamily="34" charset="0"/>
              </a:rPr>
              <a:t>Solução fim a fim</a:t>
            </a:r>
          </a:p>
          <a:p>
            <a:pPr marL="800100" lvl="1" indent="-342900"/>
            <a:r>
              <a:rPr lang="pt-BR" sz="3200" b="1" dirty="0" smtClean="0">
                <a:solidFill>
                  <a:srgbClr val="005000"/>
                </a:solidFill>
                <a:latin typeface="Myriad Web Pro" pitchFamily="34" charset="0"/>
              </a:rPr>
              <a:t>Comunicação fixa, </a:t>
            </a:r>
            <a:r>
              <a:rPr lang="pt-BR" sz="3200" b="1" dirty="0" err="1" smtClean="0">
                <a:solidFill>
                  <a:srgbClr val="005000"/>
                </a:solidFill>
                <a:latin typeface="Myriad Web Pro" pitchFamily="34" charset="0"/>
              </a:rPr>
              <a:t>nomádico</a:t>
            </a:r>
            <a:r>
              <a:rPr lang="pt-BR" sz="3200" b="1" dirty="0" smtClean="0">
                <a:solidFill>
                  <a:srgbClr val="005000"/>
                </a:solidFill>
                <a:latin typeface="Myriad Web Pro" pitchFamily="34" charset="0"/>
              </a:rPr>
              <a:t> e móvel</a:t>
            </a:r>
          </a:p>
          <a:p>
            <a:pPr marL="800100" lvl="1" indent="-342900"/>
            <a:r>
              <a:rPr kumimoji="0" lang="pt-BR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000"/>
                </a:solidFill>
                <a:effectLst/>
                <a:uLnTx/>
                <a:uFillTx/>
                <a:latin typeface="Myriad Web Pro" pitchFamily="34" charset="0"/>
                <a:ea typeface="+mn-ea"/>
                <a:cs typeface="+mn-cs"/>
              </a:rPr>
              <a:t>Voz, Vídeo e Dados</a:t>
            </a:r>
            <a:endParaRPr kumimoji="0" lang="pt-BR" sz="3200" b="1" i="0" u="none" strike="noStrike" kern="1200" cap="none" spc="0" normalizeH="0" baseline="0" noProof="0" dirty="0" smtClean="0">
              <a:ln>
                <a:noFill/>
              </a:ln>
              <a:solidFill>
                <a:srgbClr val="005000"/>
              </a:solidFill>
              <a:effectLst/>
              <a:uLnTx/>
              <a:uFillTx/>
              <a:latin typeface="Myriad Web Pro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1" i="0" u="none" strike="noStrike" kern="1200" cap="none" spc="0" normalizeH="0" baseline="0" noProof="0" dirty="0" smtClean="0">
              <a:ln>
                <a:noFill/>
              </a:ln>
              <a:solidFill>
                <a:srgbClr val="005000"/>
              </a:solidFill>
              <a:effectLst/>
              <a:uLnTx/>
              <a:uFillTx/>
              <a:latin typeface="Myriad Web Pro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1" i="0" u="none" strike="noStrike" kern="1200" cap="none" spc="0" normalizeH="0" baseline="0" noProof="0" dirty="0" smtClean="0">
              <a:ln>
                <a:noFill/>
              </a:ln>
              <a:solidFill>
                <a:srgbClr val="005000"/>
              </a:solidFill>
              <a:effectLst/>
              <a:uLnTx/>
              <a:uFillTx/>
              <a:latin typeface="Myriad Web Pro" pitchFamily="34" charset="0"/>
              <a:ea typeface="+mn-ea"/>
              <a:cs typeface="+mn-cs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124396" y="2779187"/>
            <a:ext cx="43204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ContrastingLeftFacing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user\Documents\Downloads\Wi-Fi Zona Urban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653136"/>
            <a:ext cx="3744416" cy="2176571"/>
          </a:xfrm>
          <a:prstGeom prst="rect">
            <a:avLst/>
          </a:prstGeom>
          <a:noFill/>
        </p:spPr>
      </p:pic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115616" y="1152128"/>
            <a:ext cx="3816424" cy="5661248"/>
          </a:xfrm>
        </p:spPr>
        <p:txBody>
          <a:bodyPr/>
          <a:lstStyle/>
          <a:p>
            <a:r>
              <a:rPr lang="pt-BR" dirty="0" err="1" smtClean="0"/>
              <a:t>Púclico</a:t>
            </a:r>
            <a:r>
              <a:rPr lang="pt-BR" dirty="0" smtClean="0"/>
              <a:t> / Social</a:t>
            </a:r>
          </a:p>
          <a:p>
            <a:pPr lvl="1"/>
            <a:r>
              <a:rPr lang="pt-BR" dirty="0" err="1" smtClean="0"/>
              <a:t>WiFi</a:t>
            </a:r>
            <a:r>
              <a:rPr lang="pt-BR" dirty="0" smtClean="0"/>
              <a:t> – 802.11 b/g</a:t>
            </a:r>
          </a:p>
          <a:p>
            <a:pPr lvl="2"/>
            <a:r>
              <a:rPr lang="pt-BR" dirty="0" smtClean="0"/>
              <a:t>Projeto UCA</a:t>
            </a:r>
          </a:p>
          <a:p>
            <a:pPr lvl="2"/>
            <a:r>
              <a:rPr lang="pt-BR" dirty="0" smtClean="0"/>
              <a:t>Comunidade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1- acesso</a:t>
            </a:r>
            <a:endParaRPr lang="pt-BR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068960"/>
            <a:ext cx="2414141" cy="1588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2420888"/>
            <a:ext cx="71551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ço Reservado para Conteúdo 1"/>
          <p:cNvSpPr txBox="1">
            <a:spLocks/>
          </p:cNvSpPr>
          <p:nvPr/>
        </p:nvSpPr>
        <p:spPr>
          <a:xfrm>
            <a:off x="5436096" y="1916832"/>
            <a:ext cx="3672408" cy="489654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000"/>
                </a:solidFill>
                <a:effectLst/>
                <a:uLnTx/>
                <a:uFillTx/>
                <a:latin typeface="Myriad Web Pro" pitchFamily="34" charset="0"/>
                <a:ea typeface="+mn-ea"/>
                <a:cs typeface="+mn-cs"/>
              </a:rPr>
              <a:t>Parks</a:t>
            </a:r>
            <a:r>
              <a:rPr kumimoji="0" lang="pt-BR" sz="3200" b="1" i="0" u="none" strike="noStrike" kern="1200" cap="none" spc="0" normalizeH="0" noProof="0" dirty="0" smtClean="0">
                <a:ln>
                  <a:noFill/>
                </a:ln>
                <a:solidFill>
                  <a:srgbClr val="005000"/>
                </a:solidFill>
                <a:effectLst/>
                <a:uLnTx/>
                <a:uFillTx/>
                <a:latin typeface="Myriad Web Pro" pitchFamily="34" charset="0"/>
                <a:ea typeface="+mn-ea"/>
                <a:cs typeface="+mn-cs"/>
              </a:rPr>
              <a:t> </a:t>
            </a:r>
            <a:r>
              <a:rPr kumimoji="0" lang="pt-BR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5000"/>
                </a:solidFill>
                <a:effectLst/>
                <a:uLnTx/>
                <a:uFillTx/>
                <a:latin typeface="Myriad Web Pro" pitchFamily="34" charset="0"/>
                <a:ea typeface="+mn-ea"/>
                <a:cs typeface="+mn-cs"/>
              </a:rPr>
              <a:t>NetAir-</a:t>
            </a:r>
            <a:r>
              <a:rPr kumimoji="0" lang="pt-BR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Bookman Old Style" pitchFamily="18" charset="0"/>
              </a:rPr>
              <a:t>Fi</a:t>
            </a:r>
            <a:endParaRPr kumimoji="0" lang="pt-BR" sz="3200" b="1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Bookman Old Style" pitchFamily="18" charset="0"/>
            </a:endParaRPr>
          </a:p>
          <a:p>
            <a:pPr marL="800100" lvl="1" indent="-342900" algn="r"/>
            <a:r>
              <a:rPr lang="pt-BR" sz="2000" baseline="0" dirty="0" smtClean="0">
                <a:solidFill>
                  <a:srgbClr val="005000"/>
                </a:solidFill>
                <a:latin typeface="Myriad Web Pro" pitchFamily="34" charset="0"/>
              </a:rPr>
              <a:t>Outdoor WIFI Base Station</a:t>
            </a:r>
            <a:endParaRPr kumimoji="0" lang="pt-BR" sz="2000" i="0" u="none" strike="noStrike" kern="1200" cap="none" spc="0" normalizeH="0" baseline="0" noProof="0" dirty="0" smtClean="0">
              <a:ln>
                <a:noFill/>
              </a:ln>
              <a:solidFill>
                <a:srgbClr val="005000"/>
              </a:solidFill>
              <a:effectLst/>
              <a:uLnTx/>
              <a:uFillTx/>
              <a:latin typeface="Myriad Web Pro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000"/>
                </a:solidFill>
                <a:effectLst/>
                <a:uLnTx/>
                <a:uFillTx/>
                <a:latin typeface="Myriad Web Pro" pitchFamily="34" charset="0"/>
                <a:ea typeface="+mn-ea"/>
                <a:cs typeface="+mn-cs"/>
              </a:rPr>
              <a:t>Raio de cobertura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pt-BR" sz="2000" b="1" dirty="0" smtClean="0">
                <a:solidFill>
                  <a:srgbClr val="005000"/>
                </a:solidFill>
                <a:latin typeface="Myriad Web Pro" pitchFamily="34" charset="0"/>
              </a:rPr>
              <a:t>300 m</a:t>
            </a:r>
            <a:r>
              <a:rPr lang="pt-BR" sz="2000" dirty="0" smtClean="0">
                <a:solidFill>
                  <a:srgbClr val="005000"/>
                </a:solidFill>
                <a:latin typeface="Myriad Web Pro" pitchFamily="34" charset="0"/>
              </a:rPr>
              <a:t> – UCA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000"/>
                </a:solidFill>
                <a:effectLst/>
                <a:uLnTx/>
                <a:uFillTx/>
                <a:latin typeface="Myriad Web Pro" pitchFamily="34" charset="0"/>
                <a:ea typeface="+mn-ea"/>
                <a:cs typeface="+mn-cs"/>
              </a:rPr>
              <a:t>450 m</a:t>
            </a:r>
            <a:r>
              <a:rPr kumimoji="0" lang="pt-BR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5000"/>
                </a:solidFill>
                <a:effectLst/>
                <a:uLnTx/>
                <a:uFillTx/>
                <a:latin typeface="Myriad Web Pro" pitchFamily="34" charset="0"/>
                <a:ea typeface="+mn-ea"/>
                <a:cs typeface="+mn-cs"/>
              </a:rPr>
              <a:t> – Outros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400" b="1" dirty="0" smtClean="0">
                <a:solidFill>
                  <a:srgbClr val="005000"/>
                </a:solidFill>
                <a:latin typeface="Myriad Web Pro" pitchFamily="34" charset="0"/>
              </a:rPr>
              <a:t>Capacidade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000"/>
                </a:solidFill>
                <a:effectLst/>
                <a:uLnTx/>
                <a:uFillTx/>
                <a:latin typeface="Myriad Web Pro" pitchFamily="34" charset="0"/>
                <a:ea typeface="+mn-ea"/>
                <a:cs typeface="+mn-cs"/>
              </a:rPr>
              <a:t>30</a:t>
            </a:r>
            <a:r>
              <a:rPr kumimoji="0" lang="pt-BR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5000"/>
                </a:solidFill>
                <a:effectLst/>
                <a:uLnTx/>
                <a:uFillTx/>
                <a:latin typeface="Myriad Web Pro" pitchFamily="34" charset="0"/>
                <a:ea typeface="+mn-ea"/>
                <a:cs typeface="+mn-cs"/>
              </a:rPr>
              <a:t> </a:t>
            </a:r>
            <a:r>
              <a:rPr kumimoji="0" lang="pt-BR" sz="20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000"/>
                </a:solidFill>
                <a:effectLst/>
                <a:uLnTx/>
                <a:uFillTx/>
                <a:latin typeface="Myriad Web Pro" pitchFamily="34" charset="0"/>
                <a:ea typeface="+mn-ea"/>
                <a:cs typeface="+mn-cs"/>
              </a:rPr>
              <a:t>Mbps</a:t>
            </a:r>
            <a:endParaRPr kumimoji="0" lang="pt-BR" sz="2000" i="0" u="none" strike="noStrike" kern="1200" cap="none" spc="0" normalizeH="0" baseline="0" noProof="0" dirty="0" smtClean="0">
              <a:ln>
                <a:noFill/>
              </a:ln>
              <a:solidFill>
                <a:srgbClr val="005000"/>
              </a:solidFill>
              <a:effectLst/>
              <a:uLnTx/>
              <a:uFillTx/>
              <a:latin typeface="Myriad Web Pro" pitchFamily="34" charset="0"/>
              <a:ea typeface="+mn-ea"/>
              <a:cs typeface="+mn-cs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pt-BR" sz="2000" b="1" noProof="0" dirty="0" smtClean="0">
                <a:solidFill>
                  <a:srgbClr val="005000"/>
                </a:solidFill>
                <a:latin typeface="Myriad Web Pro" pitchFamily="34" charset="0"/>
              </a:rPr>
              <a:t>+ de 200 </a:t>
            </a:r>
            <a:r>
              <a:rPr lang="pt-BR" sz="2000" noProof="0" dirty="0" smtClean="0">
                <a:solidFill>
                  <a:srgbClr val="005000"/>
                </a:solidFill>
                <a:latin typeface="Myriad Web Pro" pitchFamily="34" charset="0"/>
              </a:rPr>
              <a:t>usuários </a:t>
            </a:r>
            <a:r>
              <a:rPr lang="pt-BR" sz="1600" noProof="0" dirty="0" smtClean="0">
                <a:solidFill>
                  <a:srgbClr val="005000"/>
                </a:solidFill>
                <a:latin typeface="Myriad Web Pro" pitchFamily="34" charset="0"/>
              </a:rPr>
              <a:t>conectados simultaneamente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400" b="1" noProof="0" dirty="0" smtClean="0">
                <a:solidFill>
                  <a:srgbClr val="005000"/>
                </a:solidFill>
                <a:latin typeface="Myriad Web Pro" pitchFamily="34" charset="0"/>
              </a:rPr>
              <a:t>Sensibilidade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kumimoji="0" lang="pt-BR" b="1" i="0" u="none" strike="noStrike" kern="1200" cap="none" spc="0" normalizeH="0" baseline="0" dirty="0" smtClean="0">
                <a:ln>
                  <a:noFill/>
                </a:ln>
                <a:solidFill>
                  <a:srgbClr val="005000"/>
                </a:solidFill>
                <a:effectLst/>
                <a:uLnTx/>
                <a:uFillTx/>
                <a:latin typeface="Myriad Web Pro" pitchFamily="34" charset="0"/>
                <a:ea typeface="+mn-ea"/>
                <a:cs typeface="+mn-cs"/>
              </a:rPr>
              <a:t>-105,5</a:t>
            </a:r>
            <a:r>
              <a:rPr kumimoji="0" lang="pt-BR" b="1" i="0" u="none" strike="noStrike" kern="1200" cap="none" spc="0" normalizeH="0" dirty="0" smtClean="0">
                <a:ln>
                  <a:noFill/>
                </a:ln>
                <a:solidFill>
                  <a:srgbClr val="005000"/>
                </a:solidFill>
                <a:effectLst/>
                <a:uLnTx/>
                <a:uFillTx/>
                <a:latin typeface="Myriad Web Pro" pitchFamily="34" charset="0"/>
                <a:ea typeface="+mn-ea"/>
                <a:cs typeface="+mn-cs"/>
              </a:rPr>
              <a:t> </a:t>
            </a:r>
            <a:r>
              <a:rPr kumimoji="0" lang="pt-BR" b="1" i="0" u="none" strike="noStrike" kern="1200" cap="none" spc="0" normalizeH="0" dirty="0" err="1" smtClean="0">
                <a:ln>
                  <a:noFill/>
                </a:ln>
                <a:solidFill>
                  <a:srgbClr val="005000"/>
                </a:solidFill>
                <a:effectLst/>
                <a:uLnTx/>
                <a:uFillTx/>
                <a:latin typeface="Myriad Web Pro" pitchFamily="34" charset="0"/>
                <a:ea typeface="+mn-ea"/>
                <a:cs typeface="+mn-cs"/>
              </a:rPr>
              <a:t>dBm</a:t>
            </a:r>
            <a:r>
              <a:rPr kumimoji="0" lang="pt-BR" b="1" i="0" u="none" strike="noStrike" kern="1200" cap="none" spc="0" normalizeH="0" dirty="0" smtClean="0">
                <a:ln>
                  <a:noFill/>
                </a:ln>
                <a:solidFill>
                  <a:srgbClr val="005000"/>
                </a:solidFill>
                <a:effectLst/>
                <a:uLnTx/>
                <a:uFillTx/>
                <a:latin typeface="Myriad Web Pro" pitchFamily="34" charset="0"/>
                <a:ea typeface="+mn-ea"/>
                <a:cs typeface="+mn-cs"/>
              </a:rPr>
              <a:t>  &lt;&gt; 1 </a:t>
            </a:r>
            <a:r>
              <a:rPr kumimoji="0" lang="pt-BR" b="1" i="0" u="none" strike="noStrike" kern="1200" cap="none" spc="0" normalizeH="0" dirty="0" err="1" smtClean="0">
                <a:ln>
                  <a:noFill/>
                </a:ln>
                <a:solidFill>
                  <a:srgbClr val="005000"/>
                </a:solidFill>
                <a:effectLst/>
                <a:uLnTx/>
                <a:uFillTx/>
                <a:latin typeface="Myriad Web Pro" pitchFamily="34" charset="0"/>
                <a:ea typeface="+mn-ea"/>
                <a:cs typeface="+mn-cs"/>
              </a:rPr>
              <a:t>Mbps</a:t>
            </a:r>
            <a:endParaRPr kumimoji="0" lang="pt-BR" b="1" i="0" u="none" strike="noStrike" kern="1200" cap="none" spc="0" normalizeH="0" dirty="0" smtClean="0">
              <a:ln>
                <a:noFill/>
              </a:ln>
              <a:solidFill>
                <a:srgbClr val="005000"/>
              </a:solidFill>
              <a:effectLst/>
              <a:uLnTx/>
              <a:uFillTx/>
              <a:latin typeface="Myriad Web Pro" pitchFamily="34" charset="0"/>
              <a:ea typeface="+mn-ea"/>
              <a:cs typeface="+mn-cs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sz="2400" b="1" dirty="0" err="1" smtClean="0">
                <a:solidFill>
                  <a:srgbClr val="005000"/>
                </a:solidFill>
                <a:latin typeface="Myriad Web Pro" pitchFamily="34" charset="0"/>
              </a:rPr>
              <a:t>Beamforming</a:t>
            </a:r>
            <a:r>
              <a:rPr lang="pt-BR" sz="2400" b="1" dirty="0" smtClean="0">
                <a:solidFill>
                  <a:srgbClr val="005000"/>
                </a:solidFill>
                <a:latin typeface="Myriad Web Pro" pitchFamily="34" charset="0"/>
              </a:rPr>
              <a:t> </a:t>
            </a:r>
            <a:r>
              <a:rPr lang="pt-BR" sz="2400" b="1" dirty="0">
                <a:solidFill>
                  <a:srgbClr val="005000"/>
                </a:solidFill>
                <a:latin typeface="Myriad Web Pro" pitchFamily="34" charset="0"/>
              </a:rPr>
              <a:t>e </a:t>
            </a:r>
            <a:r>
              <a:rPr lang="pt-BR" sz="2400" b="1" dirty="0" smtClean="0">
                <a:solidFill>
                  <a:srgbClr val="005000"/>
                </a:solidFill>
                <a:latin typeface="Myriad Web Pro" pitchFamily="34" charset="0"/>
              </a:rPr>
              <a:t>SDMA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kumimoji="0" lang="pt-BR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000"/>
                </a:solidFill>
                <a:effectLst/>
                <a:uLnTx/>
                <a:uFillTx/>
                <a:latin typeface="Myriad Web Pro" pitchFamily="34" charset="0"/>
                <a:ea typeface="+mn-ea"/>
                <a:cs typeface="+mn-cs"/>
              </a:rPr>
              <a:t>6 Transceptores</a:t>
            </a:r>
          </a:p>
        </p:txBody>
      </p:sp>
      <p:cxnSp>
        <p:nvCxnSpPr>
          <p:cNvPr id="11" name="Conector reto 10"/>
          <p:cNvCxnSpPr/>
          <p:nvPr/>
        </p:nvCxnSpPr>
        <p:spPr>
          <a:xfrm>
            <a:off x="5364088" y="2420888"/>
            <a:ext cx="3600400" cy="0"/>
          </a:xfrm>
          <a:prstGeom prst="line">
            <a:avLst/>
          </a:prstGeom>
          <a:ln w="28575">
            <a:solidFill>
              <a:srgbClr val="005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115616" y="1152128"/>
            <a:ext cx="8028384" cy="1412776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r>
              <a:rPr lang="pt-BR" dirty="0" smtClean="0"/>
              <a:t>Corporativo / Individual</a:t>
            </a:r>
          </a:p>
          <a:p>
            <a:pPr lvl="1">
              <a:spcBef>
                <a:spcPts val="0"/>
              </a:spcBef>
            </a:pPr>
            <a:r>
              <a:rPr lang="pt-BR" dirty="0" err="1" smtClean="0"/>
              <a:t>WiMax</a:t>
            </a:r>
            <a:r>
              <a:rPr lang="pt-BR" dirty="0" smtClean="0"/>
              <a:t> – 802.16e</a:t>
            </a:r>
          </a:p>
          <a:p>
            <a:pPr lvl="1">
              <a:spcBef>
                <a:spcPts val="0"/>
              </a:spcBef>
            </a:pPr>
            <a:r>
              <a:rPr lang="pt-BR" dirty="0" smtClean="0"/>
              <a:t>3G </a:t>
            </a:r>
            <a:r>
              <a:rPr lang="pt-BR" sz="2400" b="0" dirty="0" smtClean="0"/>
              <a:t>(REDE CELULAR</a:t>
            </a:r>
            <a:r>
              <a:rPr lang="pt-BR" sz="2400" b="0" dirty="0" smtClean="0"/>
              <a:t>)</a:t>
            </a:r>
          </a:p>
          <a:p>
            <a:pPr lvl="1">
              <a:spcBef>
                <a:spcPts val="0"/>
              </a:spcBef>
            </a:pPr>
            <a:r>
              <a:rPr lang="pt-BR" sz="3000" dirty="0" smtClean="0"/>
              <a:t>FO</a:t>
            </a:r>
            <a:r>
              <a:rPr lang="pt-BR" sz="3000" b="0" dirty="0" smtClean="0"/>
              <a:t> Metro Ethernet</a:t>
            </a:r>
            <a:endParaRPr lang="pt-BR" sz="3500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1- Acesso</a:t>
            </a:r>
            <a:endParaRPr lang="pt-BR" dirty="0"/>
          </a:p>
        </p:txBody>
      </p:sp>
      <p:sp>
        <p:nvSpPr>
          <p:cNvPr id="4" name="Espaço Reservado para Conteúdo 1"/>
          <p:cNvSpPr txBox="1">
            <a:spLocks/>
          </p:cNvSpPr>
          <p:nvPr/>
        </p:nvSpPr>
        <p:spPr>
          <a:xfrm>
            <a:off x="1187624" y="2636912"/>
            <a:ext cx="3960440" cy="417646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000"/>
                </a:solidFill>
                <a:effectLst/>
                <a:uLnTx/>
                <a:uFillTx/>
                <a:latin typeface="Myriad Web Pro" pitchFamily="34" charset="0"/>
                <a:ea typeface="+mn-ea"/>
                <a:cs typeface="+mn-cs"/>
              </a:rPr>
              <a:t>Parks</a:t>
            </a:r>
            <a:r>
              <a:rPr kumimoji="0" lang="pt-BR" sz="2800" b="1" i="0" u="none" strike="noStrike" kern="1200" cap="none" spc="0" normalizeH="0" noProof="0" dirty="0" smtClean="0">
                <a:ln>
                  <a:noFill/>
                </a:ln>
                <a:solidFill>
                  <a:srgbClr val="005000"/>
                </a:solidFill>
                <a:effectLst/>
                <a:uLnTx/>
                <a:uFillTx/>
                <a:latin typeface="Myriad Web Pro" pitchFamily="34" charset="0"/>
                <a:ea typeface="+mn-ea"/>
                <a:cs typeface="+mn-cs"/>
              </a:rPr>
              <a:t> </a:t>
            </a:r>
            <a:r>
              <a:rPr kumimoji="0" lang="pt-BR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5000"/>
                </a:solidFill>
                <a:effectLst/>
                <a:uLnTx/>
                <a:uFillTx/>
                <a:latin typeface="Myriad Web Pro" pitchFamily="34" charset="0"/>
                <a:ea typeface="+mn-ea"/>
                <a:cs typeface="+mn-cs"/>
              </a:rPr>
              <a:t>NetAir-</a:t>
            </a:r>
            <a:r>
              <a:rPr kumimoji="0" lang="pt-B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Xirod" pitchFamily="2" charset="0"/>
              </a:rPr>
              <a:t>MAX</a:t>
            </a:r>
            <a:r>
              <a:rPr lang="pt-BR" sz="1600" baseline="0" dirty="0" smtClean="0">
                <a:solidFill>
                  <a:srgbClr val="005000"/>
                </a:solidFill>
                <a:latin typeface="Myriad Web Pro" pitchFamily="34" charset="0"/>
              </a:rPr>
              <a:t> </a:t>
            </a:r>
            <a:endParaRPr lang="pt-BR" baseline="0" dirty="0" smtClean="0">
              <a:solidFill>
                <a:srgbClr val="005000"/>
              </a:solidFill>
              <a:latin typeface="Myriad Web Pro" pitchFamily="34" charset="0"/>
            </a:endParaRPr>
          </a:p>
          <a:p>
            <a:pPr marL="800100" lvl="1" indent="-342900" algn="r"/>
            <a:r>
              <a:rPr lang="pt-BR" dirty="0" smtClean="0">
                <a:solidFill>
                  <a:srgbClr val="005000"/>
                </a:solidFill>
                <a:latin typeface="Myriad Web Pro" pitchFamily="34" charset="0"/>
              </a:rPr>
              <a:t>Indoor/Outdoor </a:t>
            </a:r>
            <a:r>
              <a:rPr lang="pt-BR" dirty="0" err="1" smtClean="0">
                <a:solidFill>
                  <a:srgbClr val="005000"/>
                </a:solidFill>
                <a:latin typeface="Myriad Web Pro" pitchFamily="34" charset="0"/>
              </a:rPr>
              <a:t>CPE’s</a:t>
            </a:r>
            <a:r>
              <a:rPr lang="pt-BR" dirty="0" smtClean="0">
                <a:solidFill>
                  <a:srgbClr val="005000"/>
                </a:solidFill>
                <a:latin typeface="Myriad Web Pro" pitchFamily="34" charset="0"/>
              </a:rPr>
              <a:t>   </a:t>
            </a:r>
            <a:r>
              <a:rPr lang="pt-BR" dirty="0" smtClean="0">
                <a:solidFill>
                  <a:schemeClr val="bg1"/>
                </a:solidFill>
                <a:latin typeface="Myriad Web Pro" pitchFamily="34" charset="0"/>
              </a:rPr>
              <a:t>.</a:t>
            </a:r>
            <a:r>
              <a:rPr lang="pt-BR" dirty="0" smtClean="0">
                <a:solidFill>
                  <a:srgbClr val="005000"/>
                </a:solidFill>
                <a:latin typeface="Myriad Web Pro" pitchFamily="34" charset="0"/>
              </a:rPr>
              <a:t> </a:t>
            </a:r>
            <a:endParaRPr kumimoji="0" lang="pt-BR" i="0" u="none" strike="noStrike" kern="1200" cap="none" spc="0" normalizeH="0" baseline="0" noProof="0" dirty="0" smtClean="0">
              <a:ln>
                <a:noFill/>
              </a:ln>
              <a:solidFill>
                <a:srgbClr val="005000"/>
              </a:solidFill>
              <a:effectLst/>
              <a:uLnTx/>
              <a:uFillTx/>
              <a:latin typeface="Myriad Web Pro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000"/>
                </a:solidFill>
                <a:effectLst/>
                <a:uLnTx/>
                <a:uFillTx/>
                <a:latin typeface="Myriad Web Pro" pitchFamily="34" charset="0"/>
                <a:ea typeface="+mn-ea"/>
                <a:cs typeface="+mn-cs"/>
              </a:rPr>
              <a:t>Freqüências</a:t>
            </a:r>
            <a:r>
              <a:rPr kumimoji="0" lang="pt-BR" sz="2000" b="1" i="0" u="none" strike="noStrike" kern="1200" cap="none" spc="0" normalizeH="0" noProof="0" dirty="0" smtClean="0">
                <a:ln>
                  <a:noFill/>
                </a:ln>
                <a:solidFill>
                  <a:srgbClr val="005000"/>
                </a:solidFill>
                <a:effectLst/>
                <a:uLnTx/>
                <a:uFillTx/>
                <a:latin typeface="Myriad Web Pro" pitchFamily="34" charset="0"/>
                <a:ea typeface="+mn-ea"/>
                <a:cs typeface="+mn-cs"/>
              </a:rPr>
              <a:t> – </a:t>
            </a:r>
            <a:r>
              <a:rPr kumimoji="0" lang="pt-BR" b="1" i="0" u="none" strike="noStrike" kern="1200" cap="none" spc="0" normalizeH="0" noProof="0" dirty="0" smtClean="0">
                <a:ln>
                  <a:noFill/>
                </a:ln>
                <a:solidFill>
                  <a:srgbClr val="005000"/>
                </a:solidFill>
                <a:effectLst/>
                <a:uLnTx/>
                <a:uFillTx/>
                <a:latin typeface="Myriad Web Pro" pitchFamily="34" charset="0"/>
                <a:ea typeface="+mn-ea"/>
                <a:cs typeface="+mn-cs"/>
              </a:rPr>
              <a:t>2.4, 2.5 e 3.5 GHz</a:t>
            </a:r>
            <a:endParaRPr kumimoji="0" lang="pt-BR" sz="2000" b="1" i="0" u="none" strike="noStrike" kern="1200" cap="none" spc="0" normalizeH="0" baseline="0" noProof="0" dirty="0" smtClean="0">
              <a:ln>
                <a:noFill/>
              </a:ln>
              <a:solidFill>
                <a:srgbClr val="005000"/>
              </a:solidFill>
              <a:effectLst/>
              <a:uLnTx/>
              <a:uFillTx/>
              <a:latin typeface="Myriad Web Pro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000"/>
                </a:solidFill>
                <a:effectLst/>
                <a:uLnTx/>
                <a:uFillTx/>
                <a:latin typeface="Myriad Web Pro" pitchFamily="34" charset="0"/>
                <a:ea typeface="+mn-ea"/>
                <a:cs typeface="+mn-cs"/>
              </a:rPr>
              <a:t>Raio de cobertura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pt-BR" b="1" dirty="0" smtClean="0">
                <a:solidFill>
                  <a:srgbClr val="005000"/>
                </a:solidFill>
                <a:latin typeface="Myriad Web Pro" pitchFamily="34" charset="0"/>
              </a:rPr>
              <a:t>15 Km</a:t>
            </a:r>
            <a:r>
              <a:rPr lang="pt-BR" dirty="0" smtClean="0">
                <a:solidFill>
                  <a:srgbClr val="005000"/>
                </a:solidFill>
                <a:latin typeface="Myriad Web Pro" pitchFamily="34" charset="0"/>
              </a:rPr>
              <a:t> – CPE outdoor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pt-BR" b="1" dirty="0">
                <a:solidFill>
                  <a:srgbClr val="005000"/>
                </a:solidFill>
                <a:latin typeface="Myriad Web Pro" pitchFamily="34" charset="0"/>
              </a:rPr>
              <a:t> </a:t>
            </a:r>
            <a:r>
              <a:rPr lang="pt-BR" b="1" dirty="0" smtClean="0">
                <a:solidFill>
                  <a:srgbClr val="005000"/>
                </a:solidFill>
                <a:latin typeface="Myriad Web Pro" pitchFamily="34" charset="0"/>
              </a:rPr>
              <a:t>  1 K</a:t>
            </a:r>
            <a:r>
              <a:rPr kumimoji="0" lang="pt-BR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000"/>
                </a:solidFill>
                <a:effectLst/>
                <a:uLnTx/>
                <a:uFillTx/>
                <a:latin typeface="Myriad Web Pro" pitchFamily="34" charset="0"/>
                <a:ea typeface="+mn-ea"/>
                <a:cs typeface="+mn-cs"/>
              </a:rPr>
              <a:t>m</a:t>
            </a:r>
            <a:r>
              <a:rPr kumimoji="0" lang="pt-BR" i="0" u="none" strike="noStrike" kern="1200" cap="none" spc="0" normalizeH="0" baseline="0" noProof="0" dirty="0" smtClean="0">
                <a:ln>
                  <a:noFill/>
                </a:ln>
                <a:solidFill>
                  <a:srgbClr val="005000"/>
                </a:solidFill>
                <a:effectLst/>
                <a:uLnTx/>
                <a:uFillTx/>
                <a:latin typeface="Myriad Web Pro" pitchFamily="34" charset="0"/>
                <a:ea typeface="+mn-ea"/>
                <a:cs typeface="+mn-cs"/>
              </a:rPr>
              <a:t> – CPE</a:t>
            </a:r>
            <a:r>
              <a:rPr kumimoji="0" lang="pt-BR" i="0" u="none" strike="noStrike" kern="1200" cap="none" spc="0" normalizeH="0" noProof="0" dirty="0" smtClean="0">
                <a:ln>
                  <a:noFill/>
                </a:ln>
                <a:solidFill>
                  <a:srgbClr val="005000"/>
                </a:solidFill>
                <a:effectLst/>
                <a:uLnTx/>
                <a:uFillTx/>
                <a:latin typeface="Myriad Web Pro" pitchFamily="34" charset="0"/>
                <a:ea typeface="+mn-ea"/>
                <a:cs typeface="+mn-cs"/>
              </a:rPr>
              <a:t> indoor</a:t>
            </a:r>
            <a:endParaRPr kumimoji="0" lang="pt-BR" i="0" u="none" strike="noStrike" kern="1200" cap="none" spc="0" normalizeH="0" baseline="0" noProof="0" dirty="0" smtClean="0">
              <a:ln>
                <a:noFill/>
              </a:ln>
              <a:solidFill>
                <a:srgbClr val="005000"/>
              </a:solidFill>
              <a:effectLst/>
              <a:uLnTx/>
              <a:uFillTx/>
              <a:latin typeface="Myriad Web Pro" pitchFamily="34" charset="0"/>
              <a:ea typeface="+mn-ea"/>
              <a:cs typeface="+mn-cs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sz="2000" b="1" dirty="0" smtClean="0">
                <a:solidFill>
                  <a:srgbClr val="005000"/>
                </a:solidFill>
                <a:latin typeface="Myriad Web Pro" pitchFamily="34" charset="0"/>
              </a:rPr>
              <a:t>Capacidade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kumimoji="0" lang="pt-BR" sz="1600" b="1" i="0" u="none" strike="noStrike" kern="1200" cap="none" spc="0" normalizeH="0" dirty="0" err="1" smtClean="0">
                <a:ln>
                  <a:noFill/>
                </a:ln>
                <a:solidFill>
                  <a:srgbClr val="005000"/>
                </a:solidFill>
                <a:effectLst/>
                <a:uLnTx/>
                <a:uFillTx/>
                <a:latin typeface="Myriad Web Pro" pitchFamily="34" charset="0"/>
                <a:ea typeface="+mn-ea"/>
                <a:cs typeface="+mn-cs"/>
              </a:rPr>
              <a:t>UpLink</a:t>
            </a:r>
            <a:r>
              <a:rPr kumimoji="0" lang="pt-BR" sz="1600" b="1" i="0" u="none" strike="noStrike" kern="1200" cap="none" spc="0" normalizeH="0" dirty="0" smtClean="0">
                <a:ln>
                  <a:noFill/>
                </a:ln>
                <a:solidFill>
                  <a:srgbClr val="005000"/>
                </a:solidFill>
                <a:effectLst/>
                <a:uLnTx/>
                <a:uFillTx/>
                <a:latin typeface="Myriad Web Pro" pitchFamily="34" charset="0"/>
                <a:ea typeface="+mn-ea"/>
                <a:cs typeface="+mn-cs"/>
              </a:rPr>
              <a:t>       = até 11 </a:t>
            </a:r>
            <a:r>
              <a:rPr kumimoji="0" lang="pt-BR" sz="1600" i="0" u="none" strike="noStrike" kern="1200" cap="none" spc="0" normalizeH="0" dirty="0" err="1" smtClean="0">
                <a:ln>
                  <a:noFill/>
                </a:ln>
                <a:solidFill>
                  <a:srgbClr val="005000"/>
                </a:solidFill>
                <a:effectLst/>
                <a:uLnTx/>
                <a:uFillTx/>
                <a:latin typeface="Myriad Web Pro" pitchFamily="34" charset="0"/>
                <a:ea typeface="+mn-ea"/>
                <a:cs typeface="+mn-cs"/>
              </a:rPr>
              <a:t>Mbps</a:t>
            </a:r>
            <a:endParaRPr kumimoji="0" lang="pt-BR" sz="1600" i="0" u="none" strike="noStrike" kern="1200" cap="none" spc="0" normalizeH="0" dirty="0" smtClean="0">
              <a:ln>
                <a:noFill/>
              </a:ln>
              <a:solidFill>
                <a:srgbClr val="005000"/>
              </a:solidFill>
              <a:effectLst/>
              <a:uLnTx/>
              <a:uFillTx/>
              <a:latin typeface="Myriad Web Pro" pitchFamily="34" charset="0"/>
              <a:ea typeface="+mn-ea"/>
              <a:cs typeface="+mn-cs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pt-BR" sz="1600" b="1" dirty="0" err="1" smtClean="0">
                <a:solidFill>
                  <a:srgbClr val="005000"/>
                </a:solidFill>
                <a:latin typeface="Myriad Web Pro" pitchFamily="34" charset="0"/>
              </a:rPr>
              <a:t>DownLink</a:t>
            </a:r>
            <a:r>
              <a:rPr lang="pt-BR" sz="1600" b="1" dirty="0" smtClean="0">
                <a:solidFill>
                  <a:srgbClr val="005000"/>
                </a:solidFill>
                <a:latin typeface="Myriad Web Pro" pitchFamily="34" charset="0"/>
              </a:rPr>
              <a:t> = até 29 </a:t>
            </a:r>
            <a:r>
              <a:rPr lang="pt-BR" sz="1600" dirty="0" err="1" smtClean="0">
                <a:solidFill>
                  <a:srgbClr val="005000"/>
                </a:solidFill>
                <a:latin typeface="Myriad Web Pro" pitchFamily="34" charset="0"/>
              </a:rPr>
              <a:t>Mbps</a:t>
            </a:r>
            <a:endParaRPr kumimoji="0" lang="pt-BR" sz="1600" i="0" u="none" strike="noStrike" kern="1200" cap="none" spc="0" normalizeH="0" dirty="0" smtClean="0">
              <a:ln>
                <a:noFill/>
              </a:ln>
              <a:solidFill>
                <a:srgbClr val="005000"/>
              </a:solidFill>
              <a:effectLst/>
              <a:uLnTx/>
              <a:uFillTx/>
              <a:latin typeface="Myriad Web Pro" pitchFamily="34" charset="0"/>
              <a:ea typeface="+mn-ea"/>
              <a:cs typeface="+mn-cs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sz="2000" b="1" dirty="0" smtClean="0">
                <a:solidFill>
                  <a:srgbClr val="005000"/>
                </a:solidFill>
                <a:latin typeface="Myriad Web Pro" pitchFamily="34" charset="0"/>
              </a:rPr>
              <a:t>OFDMA , MIMO  e NLOS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000" b="1" dirty="0" smtClean="0">
                <a:solidFill>
                  <a:srgbClr val="005000"/>
                </a:solidFill>
                <a:latin typeface="Myriad Web Pro" pitchFamily="34" charset="0"/>
              </a:rPr>
              <a:t>QOS e Criptografia  </a:t>
            </a:r>
            <a:r>
              <a:rPr lang="pt-BR" sz="2000" dirty="0" smtClean="0">
                <a:solidFill>
                  <a:srgbClr val="005000"/>
                </a:solidFill>
                <a:latin typeface="Myriad Web Pro" pitchFamily="34" charset="0"/>
              </a:rPr>
              <a:t>em</a:t>
            </a:r>
            <a:r>
              <a:rPr lang="pt-BR" sz="2000" b="1" dirty="0" smtClean="0">
                <a:solidFill>
                  <a:srgbClr val="005000"/>
                </a:solidFill>
                <a:latin typeface="Myriad Web Pro" pitchFamily="34" charset="0"/>
              </a:rPr>
              <a:t> L</a:t>
            </a:r>
            <a:r>
              <a:rPr lang="pt-BR" sz="2000" dirty="0" smtClean="0">
                <a:solidFill>
                  <a:srgbClr val="005000"/>
                </a:solidFill>
                <a:latin typeface="Myriad Web Pro" pitchFamily="34" charset="0"/>
              </a:rPr>
              <a:t>2</a:t>
            </a:r>
            <a:endParaRPr lang="pt-BR" sz="2000" b="1" dirty="0" smtClean="0">
              <a:solidFill>
                <a:srgbClr val="005000"/>
              </a:solidFill>
              <a:latin typeface="Myriad Web Pro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endParaRPr kumimoji="0" lang="pt-BR" sz="1600" b="1" i="0" u="none" strike="noStrike" kern="1200" cap="none" spc="0" normalizeH="0" baseline="0" noProof="0" dirty="0" smtClean="0">
              <a:ln>
                <a:noFill/>
              </a:ln>
              <a:solidFill>
                <a:srgbClr val="005000"/>
              </a:solidFill>
              <a:effectLst/>
              <a:uLnTx/>
              <a:uFillTx/>
              <a:latin typeface="Myriad Web Pro" pitchFamily="34" charset="0"/>
              <a:ea typeface="+mn-ea"/>
              <a:cs typeface="+mn-cs"/>
            </a:endParaRPr>
          </a:p>
        </p:txBody>
      </p:sp>
      <p:sp>
        <p:nvSpPr>
          <p:cNvPr id="5" name="Espaço Reservado para Conteúdo 1"/>
          <p:cNvSpPr txBox="1">
            <a:spLocks/>
          </p:cNvSpPr>
          <p:nvPr/>
        </p:nvSpPr>
        <p:spPr>
          <a:xfrm>
            <a:off x="5365104" y="3573016"/>
            <a:ext cx="3815408" cy="324036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L="342900" indent="-342900"/>
            <a:r>
              <a:rPr lang="en-US" sz="2800" b="1" dirty="0" err="1">
                <a:solidFill>
                  <a:srgbClr val="005000"/>
                </a:solidFill>
                <a:latin typeface="Myriad Web Pro" pitchFamily="34" charset="0"/>
              </a:rPr>
              <a:t>Digitel</a:t>
            </a:r>
            <a:r>
              <a:rPr lang="en-US" sz="2800" b="1" dirty="0">
                <a:solidFill>
                  <a:srgbClr val="005000"/>
                </a:solidFill>
                <a:latin typeface="Myriad Web Pro" pitchFamily="34" charset="0"/>
              </a:rPr>
              <a:t> - </a:t>
            </a:r>
            <a:r>
              <a:rPr lang="pt-BR" sz="2000" b="1" dirty="0" err="1">
                <a:solidFill>
                  <a:srgbClr val="005000"/>
                </a:solidFill>
                <a:latin typeface="Myriad Web Pro" pitchFamily="34" charset="0"/>
              </a:rPr>
              <a:t>Router</a:t>
            </a:r>
            <a:r>
              <a:rPr lang="pt-BR" sz="2000" b="1" dirty="0">
                <a:solidFill>
                  <a:srgbClr val="005000"/>
                </a:solidFill>
                <a:latin typeface="Myriad Web Pro" pitchFamily="34" charset="0"/>
              </a:rPr>
              <a:t> NRX </a:t>
            </a:r>
            <a:r>
              <a:rPr lang="pt-BR" sz="2000" b="1" dirty="0" smtClean="0">
                <a:solidFill>
                  <a:srgbClr val="005000"/>
                </a:solidFill>
                <a:latin typeface="Myriad Web Pro" pitchFamily="34" charset="0"/>
              </a:rPr>
              <a:t>5100</a:t>
            </a:r>
          </a:p>
          <a:p>
            <a:pPr marL="342900" indent="-342900"/>
            <a:r>
              <a:rPr lang="en-US" sz="2800" b="1" dirty="0" smtClean="0">
                <a:solidFill>
                  <a:srgbClr val="005000"/>
                </a:solidFill>
                <a:latin typeface="Myriad Web Pro" pitchFamily="34" charset="0"/>
              </a:rPr>
              <a:t>Parks    - </a:t>
            </a:r>
            <a:r>
              <a:rPr lang="pt-BR" sz="2000" b="1" dirty="0" err="1" smtClean="0">
                <a:solidFill>
                  <a:srgbClr val="005000"/>
                </a:solidFill>
                <a:latin typeface="Myriad Web Pro" pitchFamily="34" charset="0"/>
              </a:rPr>
              <a:t>Router</a:t>
            </a:r>
            <a:r>
              <a:rPr lang="pt-BR" sz="2000" b="1" dirty="0" smtClean="0">
                <a:solidFill>
                  <a:srgbClr val="005000"/>
                </a:solidFill>
                <a:latin typeface="Myriad Web Pro" pitchFamily="34" charset="0"/>
              </a:rPr>
              <a:t> </a:t>
            </a:r>
            <a:r>
              <a:rPr lang="pt-BR" sz="2000" b="1" dirty="0" err="1" smtClean="0">
                <a:solidFill>
                  <a:srgbClr val="005000"/>
                </a:solidFill>
                <a:latin typeface="Myriad Web Pro" pitchFamily="34" charset="0"/>
              </a:rPr>
              <a:t>NetAir</a:t>
            </a:r>
            <a:r>
              <a:rPr lang="pt-BR" sz="2000" b="1" dirty="0" smtClean="0">
                <a:solidFill>
                  <a:srgbClr val="005000"/>
                </a:solidFill>
                <a:latin typeface="Myriad Web Pro" pitchFamily="34" charset="0"/>
              </a:rPr>
              <a:t> 302</a:t>
            </a:r>
          </a:p>
          <a:p>
            <a:pPr marL="342900" indent="-342900"/>
            <a:endParaRPr lang="pt-BR" sz="2000" b="1" dirty="0" smtClean="0">
              <a:solidFill>
                <a:srgbClr val="005000"/>
              </a:solidFill>
              <a:latin typeface="Myriad Web Pro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sz="2000" b="1" dirty="0" smtClean="0">
                <a:solidFill>
                  <a:srgbClr val="005000"/>
                </a:solidFill>
                <a:latin typeface="Myriad Web Pro" pitchFamily="34" charset="0"/>
              </a:rPr>
              <a:t>Dual </a:t>
            </a:r>
            <a:r>
              <a:rPr lang="pt-BR" sz="2000" b="1" dirty="0">
                <a:solidFill>
                  <a:srgbClr val="005000"/>
                </a:solidFill>
                <a:latin typeface="Myriad Web Pro" pitchFamily="34" charset="0"/>
              </a:rPr>
              <a:t>SIM </a:t>
            </a:r>
            <a:r>
              <a:rPr lang="pt-BR" sz="2000" b="1" dirty="0" err="1" smtClean="0">
                <a:solidFill>
                  <a:srgbClr val="005000"/>
                </a:solidFill>
                <a:latin typeface="Myriad Web Pro" pitchFamily="34" charset="0"/>
              </a:rPr>
              <a:t>Card</a:t>
            </a:r>
            <a:endParaRPr lang="pt-BR" sz="2000" b="1" dirty="0">
              <a:solidFill>
                <a:srgbClr val="005000"/>
              </a:solidFill>
              <a:latin typeface="Myriad Web Pro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>
                <a:solidFill>
                  <a:srgbClr val="005000"/>
                </a:solidFill>
                <a:latin typeface="Myriad Web Pro" pitchFamily="34" charset="0"/>
              </a:rPr>
              <a:t>Interface Gigabit </a:t>
            </a:r>
            <a:r>
              <a:rPr lang="pt-BR" sz="2000" b="1" dirty="0">
                <a:solidFill>
                  <a:srgbClr val="005000"/>
                </a:solidFill>
                <a:latin typeface="Myriad Web Pro" pitchFamily="34" charset="0"/>
              </a:rPr>
              <a:t>Ethernet </a:t>
            </a:r>
            <a:r>
              <a:rPr lang="pt-BR" sz="2000" b="1" dirty="0" err="1">
                <a:solidFill>
                  <a:srgbClr val="005000"/>
                </a:solidFill>
                <a:latin typeface="Myriad Web Pro" pitchFamily="34" charset="0"/>
              </a:rPr>
              <a:t>óptic</a:t>
            </a:r>
            <a:r>
              <a:rPr lang="en-US" sz="2000" b="1" dirty="0" smtClean="0">
                <a:solidFill>
                  <a:srgbClr val="005000"/>
                </a:solidFill>
                <a:latin typeface="Myriad Web Pro" pitchFamily="34" charset="0"/>
              </a:rPr>
              <a:t>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000" b="1" dirty="0" smtClean="0">
                <a:solidFill>
                  <a:srgbClr val="005000"/>
                </a:solidFill>
                <a:latin typeface="Myriad Web Pro" pitchFamily="34" charset="0"/>
              </a:rPr>
              <a:t>Switch Ethernet de 4 portas, 10/100 , c/ auto MDI/MDX;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000" b="1" dirty="0" smtClean="0">
                <a:solidFill>
                  <a:srgbClr val="005000"/>
                </a:solidFill>
                <a:latin typeface="Myriad Web Pro" pitchFamily="34" charset="0"/>
              </a:rPr>
              <a:t>Protocolo VRRP;</a:t>
            </a:r>
            <a:endParaRPr lang="pt-BR" sz="2000" b="1" dirty="0">
              <a:solidFill>
                <a:srgbClr val="005000"/>
              </a:solidFill>
              <a:latin typeface="Myriad Web Pro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pt-BR" sz="2000" b="1" dirty="0">
              <a:solidFill>
                <a:srgbClr val="005000"/>
              </a:solidFill>
              <a:latin typeface="Myriad Web Pro" pitchFamily="34" charset="0"/>
            </a:endParaRPr>
          </a:p>
        </p:txBody>
      </p:sp>
      <p:pic>
        <p:nvPicPr>
          <p:cNvPr id="9" name="Picture 16" descr="Netair 3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6813" y="1628800"/>
            <a:ext cx="2536784" cy="178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 descr="_MG_51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44108" y="2924944"/>
            <a:ext cx="972108" cy="648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115616" y="1152128"/>
            <a:ext cx="8028384" cy="836712"/>
          </a:xfrm>
        </p:spPr>
        <p:txBody>
          <a:bodyPr/>
          <a:lstStyle/>
          <a:p>
            <a:r>
              <a:rPr lang="pt-BR" dirty="0" smtClean="0"/>
              <a:t>Rede Wireless </a:t>
            </a:r>
            <a:r>
              <a:rPr lang="pt-BR" dirty="0" err="1" smtClean="0"/>
              <a:t>WiMax</a:t>
            </a:r>
            <a:r>
              <a:rPr lang="pt-BR" dirty="0" smtClean="0"/>
              <a:t> 16e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2- transporte</a:t>
            </a:r>
            <a:endParaRPr lang="pt-BR" dirty="0"/>
          </a:p>
        </p:txBody>
      </p:sp>
      <p:sp>
        <p:nvSpPr>
          <p:cNvPr id="4" name="Espaço Reservado para Conteúdo 1"/>
          <p:cNvSpPr txBox="1">
            <a:spLocks/>
          </p:cNvSpPr>
          <p:nvPr/>
        </p:nvSpPr>
        <p:spPr>
          <a:xfrm>
            <a:off x="1331640" y="2204864"/>
            <a:ext cx="4608512" cy="460851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000"/>
                </a:solidFill>
                <a:effectLst/>
                <a:uLnTx/>
                <a:uFillTx/>
                <a:latin typeface="Myriad Web Pro" pitchFamily="34" charset="0"/>
                <a:ea typeface="+mn-ea"/>
                <a:cs typeface="+mn-cs"/>
              </a:rPr>
              <a:t>Parks</a:t>
            </a:r>
            <a:r>
              <a:rPr kumimoji="0" lang="pt-BR" sz="3200" b="1" i="0" u="none" strike="noStrike" kern="1200" cap="none" spc="0" normalizeH="0" noProof="0" dirty="0" smtClean="0">
                <a:ln>
                  <a:noFill/>
                </a:ln>
                <a:solidFill>
                  <a:srgbClr val="005000"/>
                </a:solidFill>
                <a:effectLst/>
                <a:uLnTx/>
                <a:uFillTx/>
                <a:latin typeface="Myriad Web Pro" pitchFamily="34" charset="0"/>
                <a:ea typeface="+mn-ea"/>
                <a:cs typeface="+mn-cs"/>
              </a:rPr>
              <a:t> </a:t>
            </a:r>
            <a:r>
              <a:rPr kumimoji="0" lang="pt-BR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5000"/>
                </a:solidFill>
                <a:effectLst/>
                <a:uLnTx/>
                <a:uFillTx/>
                <a:latin typeface="Myriad Web Pro" pitchFamily="34" charset="0"/>
                <a:ea typeface="+mn-ea"/>
                <a:cs typeface="+mn-cs"/>
              </a:rPr>
              <a:t>NetAir-</a:t>
            </a:r>
            <a:r>
              <a:rPr kumimoji="0" lang="pt-BR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Xirod" pitchFamily="2" charset="0"/>
              </a:rPr>
              <a:t>MAX</a:t>
            </a:r>
            <a:r>
              <a:rPr lang="pt-BR" sz="2000" baseline="0" dirty="0" smtClean="0">
                <a:solidFill>
                  <a:srgbClr val="005000"/>
                </a:solidFill>
                <a:latin typeface="Myriad Web Pro" pitchFamily="34" charset="0"/>
              </a:rPr>
              <a:t> </a:t>
            </a:r>
          </a:p>
          <a:p>
            <a:pPr marL="800100" lvl="1" indent="-342900" algn="r"/>
            <a:r>
              <a:rPr lang="pt-BR" sz="2000" dirty="0" smtClean="0">
                <a:solidFill>
                  <a:srgbClr val="005000"/>
                </a:solidFill>
                <a:latin typeface="Myriad Web Pro" pitchFamily="34" charset="0"/>
              </a:rPr>
              <a:t>Outdoor Base Station </a:t>
            </a:r>
            <a:endParaRPr kumimoji="0" lang="pt-BR" sz="2000" i="0" u="none" strike="noStrike" kern="1200" cap="none" spc="0" normalizeH="0" baseline="0" noProof="0" dirty="0" smtClean="0">
              <a:ln>
                <a:noFill/>
              </a:ln>
              <a:solidFill>
                <a:srgbClr val="005000"/>
              </a:solidFill>
              <a:effectLst/>
              <a:uLnTx/>
              <a:uFillTx/>
              <a:latin typeface="Myriad Web Pro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000"/>
                </a:solidFill>
                <a:effectLst/>
                <a:uLnTx/>
                <a:uFillTx/>
                <a:latin typeface="Myriad Web Pro" pitchFamily="34" charset="0"/>
                <a:ea typeface="+mn-ea"/>
                <a:cs typeface="+mn-cs"/>
              </a:rPr>
              <a:t>Freqüências</a:t>
            </a:r>
            <a:r>
              <a:rPr kumimoji="0" lang="pt-BR" sz="2400" b="1" i="0" u="none" strike="noStrike" kern="1200" cap="none" spc="0" normalizeH="0" noProof="0" dirty="0" smtClean="0">
                <a:ln>
                  <a:noFill/>
                </a:ln>
                <a:solidFill>
                  <a:srgbClr val="005000"/>
                </a:solidFill>
                <a:effectLst/>
                <a:uLnTx/>
                <a:uFillTx/>
                <a:latin typeface="Myriad Web Pro" pitchFamily="34" charset="0"/>
                <a:ea typeface="+mn-ea"/>
                <a:cs typeface="+mn-cs"/>
              </a:rPr>
              <a:t> – 2.4, 2.5 e 3.5 GHz</a:t>
            </a:r>
            <a:endParaRPr kumimoji="0" lang="pt-BR" sz="2400" b="1" i="0" u="none" strike="noStrike" kern="1200" cap="none" spc="0" normalizeH="0" baseline="0" noProof="0" dirty="0" smtClean="0">
              <a:ln>
                <a:noFill/>
              </a:ln>
              <a:solidFill>
                <a:srgbClr val="005000"/>
              </a:solidFill>
              <a:effectLst/>
              <a:uLnTx/>
              <a:uFillTx/>
              <a:latin typeface="Myriad Web Pro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000"/>
                </a:solidFill>
                <a:effectLst/>
                <a:uLnTx/>
                <a:uFillTx/>
                <a:latin typeface="Myriad Web Pro" pitchFamily="34" charset="0"/>
                <a:ea typeface="+mn-ea"/>
                <a:cs typeface="+mn-cs"/>
              </a:rPr>
              <a:t>Raio de cobertura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pt-BR" sz="2000" b="1" dirty="0" smtClean="0">
                <a:solidFill>
                  <a:srgbClr val="005000"/>
                </a:solidFill>
                <a:latin typeface="Myriad Web Pro" pitchFamily="34" charset="0"/>
              </a:rPr>
              <a:t>15 Km</a:t>
            </a:r>
            <a:r>
              <a:rPr lang="pt-BR" sz="2000" dirty="0" smtClean="0">
                <a:solidFill>
                  <a:srgbClr val="005000"/>
                </a:solidFill>
                <a:latin typeface="Myriad Web Pro" pitchFamily="34" charset="0"/>
              </a:rPr>
              <a:t> – CPE outdoor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pt-BR" sz="2000" b="1" dirty="0">
                <a:solidFill>
                  <a:srgbClr val="005000"/>
                </a:solidFill>
                <a:latin typeface="Myriad Web Pro" pitchFamily="34" charset="0"/>
              </a:rPr>
              <a:t> </a:t>
            </a:r>
            <a:r>
              <a:rPr lang="pt-BR" sz="2000" b="1" dirty="0" smtClean="0">
                <a:solidFill>
                  <a:srgbClr val="005000"/>
                </a:solidFill>
                <a:latin typeface="Myriad Web Pro" pitchFamily="34" charset="0"/>
              </a:rPr>
              <a:t>  1 K</a:t>
            </a: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000"/>
                </a:solidFill>
                <a:effectLst/>
                <a:uLnTx/>
                <a:uFillTx/>
                <a:latin typeface="Myriad Web Pro" pitchFamily="34" charset="0"/>
                <a:ea typeface="+mn-ea"/>
                <a:cs typeface="+mn-cs"/>
              </a:rPr>
              <a:t>m</a:t>
            </a:r>
            <a:r>
              <a:rPr kumimoji="0" lang="pt-BR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5000"/>
                </a:solidFill>
                <a:effectLst/>
                <a:uLnTx/>
                <a:uFillTx/>
                <a:latin typeface="Myriad Web Pro" pitchFamily="34" charset="0"/>
                <a:ea typeface="+mn-ea"/>
                <a:cs typeface="+mn-cs"/>
              </a:rPr>
              <a:t> – CPE</a:t>
            </a:r>
            <a:r>
              <a:rPr kumimoji="0" lang="pt-BR" sz="2000" i="0" u="none" strike="noStrike" kern="1200" cap="none" spc="0" normalizeH="0" noProof="0" dirty="0" smtClean="0">
                <a:ln>
                  <a:noFill/>
                </a:ln>
                <a:solidFill>
                  <a:srgbClr val="005000"/>
                </a:solidFill>
                <a:effectLst/>
                <a:uLnTx/>
                <a:uFillTx/>
                <a:latin typeface="Myriad Web Pro" pitchFamily="34" charset="0"/>
                <a:ea typeface="+mn-ea"/>
                <a:cs typeface="+mn-cs"/>
              </a:rPr>
              <a:t> indoor</a:t>
            </a:r>
            <a:endParaRPr kumimoji="0" lang="pt-BR" sz="2000" i="0" u="none" strike="noStrike" kern="1200" cap="none" spc="0" normalizeH="0" baseline="0" noProof="0" dirty="0" smtClean="0">
              <a:ln>
                <a:noFill/>
              </a:ln>
              <a:solidFill>
                <a:srgbClr val="005000"/>
              </a:solidFill>
              <a:effectLst/>
              <a:uLnTx/>
              <a:uFillTx/>
              <a:latin typeface="Myriad Web Pro" pitchFamily="34" charset="0"/>
              <a:ea typeface="+mn-ea"/>
              <a:cs typeface="+mn-cs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sz="2400" b="1" dirty="0" smtClean="0">
                <a:solidFill>
                  <a:srgbClr val="005000"/>
                </a:solidFill>
                <a:latin typeface="Myriad Web Pro" pitchFamily="34" charset="0"/>
              </a:rPr>
              <a:t>Capacidade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pt-BR" sz="2000" b="1" dirty="0" smtClean="0">
                <a:solidFill>
                  <a:srgbClr val="005000"/>
                </a:solidFill>
                <a:latin typeface="Myriad Web Pro" pitchFamily="34" charset="0"/>
              </a:rPr>
              <a:t>~ 4 bits/Hz – QAM 64</a:t>
            </a:r>
            <a:endParaRPr kumimoji="0" lang="pt-BR" b="1" i="0" u="none" strike="noStrike" kern="1200" cap="none" spc="0" normalizeH="0" dirty="0" smtClean="0">
              <a:ln>
                <a:noFill/>
              </a:ln>
              <a:solidFill>
                <a:srgbClr val="005000"/>
              </a:solidFill>
              <a:effectLst/>
              <a:uLnTx/>
              <a:uFillTx/>
              <a:latin typeface="Myriad Web Pro" pitchFamily="34" charset="0"/>
              <a:ea typeface="+mn-ea"/>
              <a:cs typeface="+mn-cs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sz="2400" b="1" dirty="0" smtClean="0">
                <a:solidFill>
                  <a:srgbClr val="005000"/>
                </a:solidFill>
                <a:latin typeface="Myriad Web Pro" pitchFamily="34" charset="0"/>
              </a:rPr>
              <a:t>OFDMA e MIMO – 2 e 4 setores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400" b="1" dirty="0" smtClean="0">
                <a:solidFill>
                  <a:srgbClr val="005000"/>
                </a:solidFill>
                <a:latin typeface="Myriad Web Pro" pitchFamily="34" charset="0"/>
              </a:rPr>
              <a:t>Sincronismo – GPS integrado</a:t>
            </a:r>
          </a:p>
          <a:p>
            <a:pPr marL="800100" lvl="1" indent="-342900">
              <a:buFont typeface="Arial" pitchFamily="34" charset="0"/>
              <a:buChar char="•"/>
            </a:pPr>
            <a:endParaRPr kumimoji="0" lang="pt-BR" b="1" i="0" u="none" strike="noStrike" kern="1200" cap="none" spc="0" normalizeH="0" baseline="0" noProof="0" dirty="0" smtClean="0">
              <a:ln>
                <a:noFill/>
              </a:ln>
              <a:solidFill>
                <a:srgbClr val="005000"/>
              </a:solidFill>
              <a:effectLst/>
              <a:uLnTx/>
              <a:uFillTx/>
              <a:latin typeface="Myriad Web Pro" pitchFamily="34" charset="0"/>
              <a:ea typeface="+mn-ea"/>
              <a:cs typeface="+mn-cs"/>
            </a:endParaRPr>
          </a:p>
        </p:txBody>
      </p:sp>
      <p:pic>
        <p:nvPicPr>
          <p:cNvPr id="6" name="Picture 2" descr="C:\Users\user\Documents\Downloads\Cidade_Parks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3840" y="3356992"/>
            <a:ext cx="4470159" cy="31607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</TotalTime>
  <Words>793</Words>
  <Application>Microsoft Office PowerPoint</Application>
  <PresentationFormat>Apresentação na tela (4:3)</PresentationFormat>
  <Paragraphs>224</Paragraphs>
  <Slides>18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0" baseType="lpstr">
      <vt:lpstr>Tema do Office</vt:lpstr>
      <vt:lpstr>Paintbrush Picture</vt:lpstr>
      <vt:lpstr>Slide 1</vt:lpstr>
      <vt:lpstr>Slide 2</vt:lpstr>
      <vt:lpstr>Participação na Oferta para o PNBL</vt:lpstr>
      <vt:lpstr>Slide 4</vt:lpstr>
      <vt:lpstr>Proposta de valor </vt:lpstr>
      <vt:lpstr>escopo</vt:lpstr>
      <vt:lpstr>1- acesso</vt:lpstr>
      <vt:lpstr>1- Acesso</vt:lpstr>
      <vt:lpstr>2- transporte</vt:lpstr>
      <vt:lpstr>2- Transporte</vt:lpstr>
      <vt:lpstr>2- transporte</vt:lpstr>
      <vt:lpstr>3- controle   noc</vt:lpstr>
      <vt:lpstr>4- backhaul</vt:lpstr>
      <vt:lpstr>4- backhaul</vt:lpstr>
      <vt:lpstr>4- backhaul</vt:lpstr>
      <vt:lpstr>4- backhaul</vt:lpstr>
      <vt:lpstr>4- backhaul</vt:lpstr>
      <vt:lpstr>Evolução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25</cp:revision>
  <dcterms:created xsi:type="dcterms:W3CDTF">2010-09-14T12:29:50Z</dcterms:created>
  <dcterms:modified xsi:type="dcterms:W3CDTF">2010-09-17T15:46:31Z</dcterms:modified>
</cp:coreProperties>
</file>